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98" r:id="rId3"/>
    <p:sldId id="272" r:id="rId4"/>
    <p:sldId id="297" r:id="rId5"/>
    <p:sldId id="299" r:id="rId6"/>
    <p:sldId id="266" r:id="rId7"/>
    <p:sldId id="257" r:id="rId8"/>
    <p:sldId id="267" r:id="rId9"/>
    <p:sldId id="261" r:id="rId10"/>
    <p:sldId id="300" r:id="rId11"/>
    <p:sldId id="276" r:id="rId12"/>
    <p:sldId id="296" r:id="rId13"/>
  </p:sldIdLst>
  <p:sldSz cx="14630400" cy="8229600"/>
  <p:notesSz cx="6797675" cy="9926638"/>
  <p:embeddedFontLst>
    <p:embeddedFont>
      <p:font typeface="Barlow Bold" panose="020B0604020202020204" charset="0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  <p:embeddedFont>
      <p:font typeface="Montserrat" panose="020B0604020202020204" charset="-52"/>
      <p:regular r:id="rId22"/>
      <p:bold r:id="rId23"/>
      <p:italic r:id="rId24"/>
      <p:boldItalic r:id="rId25"/>
    </p:embeddedFont>
    <p:embeddedFont>
      <p:font typeface="Poppins" panose="020B0604020202020204" charset="0"/>
      <p:regular r:id="rId26"/>
      <p:bold r:id="rId27"/>
      <p:italic r:id="rId28"/>
      <p:boldItalic r:id="rId29"/>
    </p:embeddedFont>
  </p:embeddedFontLst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B9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444" y="6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8420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79243" y="4715584"/>
            <a:ext cx="5439189" cy="446677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6888" tIns="33444" rIns="66888" bIns="33444"/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49918" y="9429014"/>
            <a:ext cx="2946446" cy="49547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6888" tIns="33444" rIns="66888" bIns="33444"/>
          <a:lstStyle/>
          <a:p>
            <a:fld id="{C8C01E23-A448-43FB-B944-51131B293C18}" type="slidenum">
              <a:rPr lang="en-US">
                <a:latin typeface="Calibri" pitchFamily="34" charset="0"/>
              </a:rPr>
              <a:pPr/>
              <a:t>2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79243" y="4715584"/>
            <a:ext cx="5439189" cy="446677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6888" tIns="33444" rIns="66888" bIns="33444"/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49918" y="9429014"/>
            <a:ext cx="2946446" cy="49547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6888" tIns="33444" rIns="66888" bIns="33444"/>
          <a:lstStyle/>
          <a:p>
            <a:fld id="{26ED99E0-9982-4CF6-8986-AE3CC9961D3C}" type="slidenum">
              <a:rPr lang="en-US">
                <a:latin typeface="Calibri" pitchFamily="34" charset="0"/>
              </a:rPr>
              <a:pPr/>
              <a:t>3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79243" y="4715584"/>
            <a:ext cx="5439189" cy="446677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6888" tIns="33444" rIns="66888" bIns="33444"/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49918" y="9429014"/>
            <a:ext cx="2946446" cy="49547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6888" tIns="33444" rIns="66888" bIns="33444"/>
          <a:lstStyle/>
          <a:p>
            <a:fld id="{64A4F14E-D06D-40E2-9129-E2B16944839B}" type="slidenum">
              <a:rPr lang="en-US">
                <a:latin typeface="Calibri" pitchFamily="34" charset="0"/>
              </a:rPr>
              <a:pPr/>
              <a:t>4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79243" y="4715584"/>
            <a:ext cx="5439189" cy="446677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6888" tIns="33444" rIns="66888" bIns="33444"/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49918" y="9429014"/>
            <a:ext cx="2946446" cy="49547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6888" tIns="33444" rIns="66888" bIns="33444"/>
          <a:lstStyle/>
          <a:p>
            <a:fld id="{F4C6A44A-02E0-4014-ABCD-C2BEA8FE6AE0}" type="slidenum">
              <a:rPr lang="en-US">
                <a:latin typeface="Calibri" pitchFamily="34" charset="0"/>
              </a:rPr>
              <a:pPr/>
              <a:t>5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43798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>
            <a:miter lim="800000"/>
            <a:headEnd/>
            <a:tailEnd/>
          </a:ln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79243" y="4715584"/>
            <a:ext cx="5439189" cy="446677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6888" tIns="33444" rIns="66888" bIns="33444"/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49918" y="9429014"/>
            <a:ext cx="2946446" cy="49547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6888" tIns="33444" rIns="66888" bIns="33444"/>
          <a:lstStyle/>
          <a:p>
            <a:fld id="{EFEF5736-6C46-46A6-B3E0-347C90E06D89}" type="slidenum">
              <a:rPr lang="en-US">
                <a:latin typeface="Calibri" pitchFamily="34" charset="0"/>
              </a:rPr>
              <a:pPr/>
              <a:t>11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>
            <a:miter lim="800000"/>
            <a:headEnd/>
            <a:tailEnd/>
          </a:ln>
        </p:spPr>
      </p:sp>
      <p:sp>
        <p:nvSpPr>
          <p:cNvPr id="59394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79243" y="4715584"/>
            <a:ext cx="5439189" cy="446677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6888" tIns="33444" rIns="66888" bIns="33444"/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49918" y="9429014"/>
            <a:ext cx="2946446" cy="49547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66888" tIns="33444" rIns="66888" bIns="33444"/>
          <a:lstStyle/>
          <a:p>
            <a:fld id="{CCD4495E-E56C-4274-9EA2-F289BE03733B}" type="slidenum">
              <a:rPr lang="en-US">
                <a:latin typeface="Calibri" pitchFamily="34" charset="0"/>
              </a:rPr>
              <a:pPr/>
              <a:t>12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630400" cy="822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hape 0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39700" y="7750175"/>
            <a:ext cx="17224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hyperlink" Target="https://library.knlu.edu.ua/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hyperlink" Target="https://www.instagram.com/dep.science_knlu?igsh=Yzg4djFwcGVjb2Nx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hyperlink" Target="https://www.facebook.com/scieneKNLU" TargetMode="External"/><Relationship Id="rId5" Type="http://schemas.openxmlformats.org/officeDocument/2006/relationships/image" Target="../media/image10.png"/><Relationship Id="rId15" Type="http://schemas.openxmlformats.org/officeDocument/2006/relationships/image" Target="../media/image16.png"/><Relationship Id="rId10" Type="http://schemas.openxmlformats.org/officeDocument/2006/relationships/hyperlink" Target="http://aspirantura.knlu.edu.ua/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20.png"/><Relationship Id="rId12" Type="http://schemas.microsoft.com/office/2007/relationships/hdphoto" Target="../media/hdphoto5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0" Type="http://schemas.microsoft.com/office/2007/relationships/hdphoto" Target="../media/hdphoto4.wdp"/><Relationship Id="rId4" Type="http://schemas.openxmlformats.org/officeDocument/2006/relationships/hyperlink" Target="https://aspirantura.knlu.edu.ua/uncategorized/%d0%ba%d0%b0%d0%bb%d0%b5%d0%bd%d0%b4%d0%b0%d1%80-%d0%bd%d0%b0%d1%83%d0%ba%d0%be%d0%b2%d0%b8%d1%85-%d0%b7%d0%b0%d1%85%d0%be%d0%b4%d1%96%d0%b2-%d0%ba%d0%b8%d1%97%d0%b2%d1%81%d1%8c%d0%ba%d0%be%d0%b3/" TargetMode="External"/><Relationship Id="rId9" Type="http://schemas.openxmlformats.org/officeDocument/2006/relationships/image" Target="../media/image21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https://www.knlu.edu.ua/naukove-tovarystvo-studentiv-aspirantiv-doktorantiv-i-molodykh-uchenykh.html" TargetMode="Externa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9.png"/><Relationship Id="rId10" Type="http://schemas.openxmlformats.org/officeDocument/2006/relationships/image" Target="../media/image28.jpg"/><Relationship Id="rId4" Type="http://schemas.openxmlformats.org/officeDocument/2006/relationships/image" Target="../media/image8.png"/><Relationship Id="rId9" Type="http://schemas.openxmlformats.org/officeDocument/2006/relationships/hyperlink" Target="mailto:iryna.herasimova@knlu.edu.ua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aspirantura.knlu.edu.ua/wp-content/uploads/2025/07/%D0%9E%D0%9D%D0%9F-%D0%9211-035-%D0%A4%D1%96%D0%BB%D0%BE%D0%BB%D0%BE%D0%B3%D1%96%D1%8F-2025.pdf" TargetMode="External"/><Relationship Id="rId13" Type="http://schemas.openxmlformats.org/officeDocument/2006/relationships/image" Target="../media/image36.png"/><Relationship Id="rId3" Type="http://schemas.openxmlformats.org/officeDocument/2006/relationships/image" Target="../media/image8.png"/><Relationship Id="rId7" Type="http://schemas.openxmlformats.org/officeDocument/2006/relationships/hyperlink" Target="https://aspirantura.knlu.edu.ua/wp-content/uploads/2025/07/%D0%9E%D0%9D%D0%9F-%D0%901-011-%D0%9E%D1%81%D0%B2%D1%96%D1%82%D0%BD%D1%96-%D0%BD%D0%B0%D1%83%D0%BA%D0%B8-2025.pdf" TargetMode="External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11" Type="http://schemas.openxmlformats.org/officeDocument/2006/relationships/image" Target="../media/image34.png"/><Relationship Id="rId5" Type="http://schemas.openxmlformats.org/officeDocument/2006/relationships/image" Target="../media/image30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aspirantura.knlu.edu.ua/wp-content/uploads/2025/09/%D0%9F%D0%BE%D0%BB%D0%BE%D0%B6%D0%B5%D0%BD%D0%BD%D1%8F-%D0%BF%D1%80%D0%BE-%D0%BD%D0%B0%D1%83%D0%BA%D0%BE%D0%B2%D0%BE%D0%B3%D0%BE-%D0%BA%D0%B5%D1%80%D1%96%D0%B2%D0%BD%D0%B8%D0%BA%D0%B0.pdf" TargetMode="External"/><Relationship Id="rId13" Type="http://schemas.openxmlformats.org/officeDocument/2006/relationships/image" Target="../media/image46.jpeg"/><Relationship Id="rId3" Type="http://schemas.openxmlformats.org/officeDocument/2006/relationships/image" Target="../media/image39.png"/><Relationship Id="rId7" Type="http://schemas.openxmlformats.org/officeDocument/2006/relationships/hyperlink" Target="https://www.knlu.edu.ua/normativno-pravova-baza-research.html" TargetMode="External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spirantura.knlu.edu.ua/wp-content/uploads/2015/02/%D0%9F%D0%9E%D0%9B%D0%9E%D0%96%D0%95%D0%9D%D0%9D%D0%AF-%D0%BF%D1%80%D0%BE-%D0%86%D0%BD%D0%B4%D0%B8%D0%B2%D1%96%D0%B4%D1%83%D0%B0%D0%BB%D1%8C%D0%BD%D0%B8%D0%B9-%D0%BF%D0%BB%D0%B0%D0%BD-%D1%80%D0%BE%D0%B1%D0%BE%D1%82%D0%B8-%D0%B0%D1%81%D0%BF%D1%96%D1%80%D0%B0%D0%BD%D1%82%D0%B0-%D0%B7%D1%96-%D0%B7%D0%BC%D1%96%D0%BD%D0%B0%D0%BC%D0%B8.pdf" TargetMode="External"/><Relationship Id="rId11" Type="http://schemas.openxmlformats.org/officeDocument/2006/relationships/image" Target="../media/image44.png"/><Relationship Id="rId5" Type="http://schemas.openxmlformats.org/officeDocument/2006/relationships/image" Target="../media/image41.png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openxmlformats.org/officeDocument/2006/relationships/image" Target="../media/image42.png"/><Relationship Id="rId14" Type="http://schemas.openxmlformats.org/officeDocument/2006/relationships/image" Target="../media/image4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spirantura.knlu.edu.ua/kabinet-aspiranta-osvitn%ca%b9o-naukovi-prohramy/hrafik-navchal%ca%b9noho-protsesu/" TargetMode="Externa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hyperlink" Target="https://aspirantura.knlu.edu.ua/wp-content/uploads/2022/09/%D0%9F%D0%BE%D0%BB%D0%BE%D0%B6%D0%B5%D0%BD%D0%BD%D1%8F-%D0%BF%D1%80%D0%BE-%D0%BD%D0%B0%D1%83%D0%BA%D0%BE%D0%B2%D0%BE-%D0%B2%D0%B8%D0%BA%D0%BB%D0%B0%D0%B4%D0%B0%D1%86%D1%8C%D0%BA%D1%83-%D0%BF%D1%80%D0%B0%D0%BA%D1%82%D0%B8%D0%BA%D1%83-%D0%B0%D1%81%D0%BF%D1%96%D1%80%D0%B0%D0%BD%D1%82%D1%96%D0%B2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png"/><Relationship Id="rId5" Type="http://schemas.openxmlformats.org/officeDocument/2006/relationships/hyperlink" Target="https://aspirantura.knlu.edu.ua/wp-content/uploads/2015/02/%D0%9F%D0%9E%D0%9B%D0%9E%D0%96%D0%95%D0%9D%D0%9D%D0%AF-%D0%BF%D1%80%D0%BE-%D0%86%D0%BD%D0%B4%D0%B8%D0%B2%D1%96%D0%B4%D1%83%D0%B0%D0%BB%D1%8C%D0%BD%D0%B8%D0%B9-%D0%BF%D0%BB%D0%B0%D0%BD-%D1%80%D0%BE%D0%B1%D0%BE%D1%82%D0%B8-%D0%B0%D1%81%D0%BF%D1%96%D1%80%D0%B0%D0%BD%D1%82%D0%B0-%D0%B7%D1%96-%D0%B7%D0%BC%D1%96%D0%BD%D0%B0%D0%BC%D0%B8.pdf" TargetMode="External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6304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кутник 14"/>
          <p:cNvSpPr/>
          <p:nvPr/>
        </p:nvSpPr>
        <p:spPr>
          <a:xfrm>
            <a:off x="0" y="7396163"/>
            <a:ext cx="14630400" cy="7889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sp>
        <p:nvSpPr>
          <p:cNvPr id="15363" name="Text 0"/>
          <p:cNvSpPr>
            <a:spLocks noChangeArrowheads="1"/>
          </p:cNvSpPr>
          <p:nvPr/>
        </p:nvSpPr>
        <p:spPr bwMode="auto">
          <a:xfrm>
            <a:off x="2989170" y="3179761"/>
            <a:ext cx="6122699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4900"/>
              </a:lnSpc>
            </a:pPr>
            <a:r>
              <a:rPr lang="uk-UA" sz="3900" b="1" dirty="0">
                <a:solidFill>
                  <a:schemeClr val="accent1"/>
                </a:solidFill>
                <a:latin typeface="Barlow Bold"/>
              </a:rPr>
              <a:t>ОРГАНІЗАЦІЙНІ ЗБОРИ</a:t>
            </a:r>
            <a:endParaRPr lang="en-US" sz="3900" dirty="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15364" name="Text 1"/>
          <p:cNvSpPr>
            <a:spLocks noChangeArrowheads="1"/>
          </p:cNvSpPr>
          <p:nvPr/>
        </p:nvSpPr>
        <p:spPr bwMode="auto">
          <a:xfrm>
            <a:off x="370390" y="3933824"/>
            <a:ext cx="10432549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3900"/>
              </a:lnSpc>
            </a:pPr>
            <a:r>
              <a:rPr lang="uk-UA" sz="2800" b="1" dirty="0">
                <a:solidFill>
                  <a:srgbClr val="2E3C4E"/>
                </a:solidFill>
                <a:latin typeface="Barlow Bold"/>
              </a:rPr>
              <a:t>здобувачів</a:t>
            </a:r>
            <a:r>
              <a:rPr lang="en-US" sz="2800" b="1" dirty="0">
                <a:solidFill>
                  <a:srgbClr val="2E3C4E"/>
                </a:solidFill>
                <a:latin typeface="Barlow Bold"/>
              </a:rPr>
              <a:t> ступеня доктора </a:t>
            </a:r>
            <a:r>
              <a:rPr lang="en-US" sz="2800" b="1" dirty="0" err="1">
                <a:solidFill>
                  <a:srgbClr val="2E3C4E"/>
                </a:solidFill>
                <a:latin typeface="Barlow Bold"/>
              </a:rPr>
              <a:t>філософії</a:t>
            </a:r>
            <a:r>
              <a:rPr lang="en-US" sz="2800" b="1" dirty="0">
                <a:solidFill>
                  <a:srgbClr val="2E3C4E"/>
                </a:solidFill>
                <a:latin typeface="Barlow Bold"/>
              </a:rPr>
              <a:t> </a:t>
            </a:r>
            <a:r>
              <a:rPr lang="az-Cyrl-AZ" sz="2800" b="1" dirty="0">
                <a:solidFill>
                  <a:srgbClr val="2E3C4E"/>
                </a:solidFill>
                <a:latin typeface="Barlow Bold"/>
              </a:rPr>
              <a:t>  І і ІІ курсів</a:t>
            </a:r>
            <a:endParaRPr lang="uk-UA" sz="2800" b="1" dirty="0">
              <a:solidFill>
                <a:srgbClr val="2E3C4E"/>
              </a:solidFill>
              <a:latin typeface="Barlow Bold"/>
            </a:endParaRPr>
          </a:p>
          <a:p>
            <a:pPr algn="ctr">
              <a:lnSpc>
                <a:spcPts val="3900"/>
              </a:lnSpc>
            </a:pPr>
            <a:r>
              <a:rPr lang="en-US" sz="2800" dirty="0" err="1">
                <a:solidFill>
                  <a:srgbClr val="2E3C4E"/>
                </a:solidFill>
                <a:latin typeface="Barlow Bold"/>
              </a:rPr>
              <a:t>Київського</a:t>
            </a:r>
            <a:r>
              <a:rPr lang="en-US" sz="2800" dirty="0">
                <a:solidFill>
                  <a:srgbClr val="2E3C4E"/>
                </a:solidFill>
                <a:latin typeface="Barlow Bold"/>
              </a:rPr>
              <a:t> </a:t>
            </a:r>
            <a:r>
              <a:rPr lang="en-US" sz="2800" dirty="0" err="1">
                <a:solidFill>
                  <a:srgbClr val="2E3C4E"/>
                </a:solidFill>
                <a:latin typeface="Barlow Bold"/>
              </a:rPr>
              <a:t>національного</a:t>
            </a:r>
            <a:r>
              <a:rPr lang="en-US" sz="2800" dirty="0">
                <a:solidFill>
                  <a:srgbClr val="2E3C4E"/>
                </a:solidFill>
                <a:latin typeface="Barlow Bold"/>
              </a:rPr>
              <a:t> </a:t>
            </a:r>
            <a:r>
              <a:rPr lang="en-US" sz="2800" dirty="0" err="1">
                <a:solidFill>
                  <a:srgbClr val="2E3C4E"/>
                </a:solidFill>
                <a:latin typeface="Barlow Bold"/>
              </a:rPr>
              <a:t>лінгвістичного</a:t>
            </a:r>
            <a:r>
              <a:rPr lang="en-US" sz="2800" dirty="0">
                <a:solidFill>
                  <a:srgbClr val="2E3C4E"/>
                </a:solidFill>
                <a:latin typeface="Barlow Bold"/>
              </a:rPr>
              <a:t> </a:t>
            </a:r>
            <a:r>
              <a:rPr lang="en-US" sz="2800" dirty="0" err="1">
                <a:solidFill>
                  <a:srgbClr val="2E3C4E"/>
                </a:solidFill>
                <a:latin typeface="Barlow Bold"/>
              </a:rPr>
              <a:t>університету</a:t>
            </a:r>
            <a:endParaRPr lang="uk-UA" sz="2800" dirty="0">
              <a:solidFill>
                <a:srgbClr val="2E3C4E"/>
              </a:solidFill>
              <a:latin typeface="Barlow Bold"/>
            </a:endParaRPr>
          </a:p>
          <a:p>
            <a:pPr algn="ctr">
              <a:lnSpc>
                <a:spcPts val="3900"/>
              </a:lnSpc>
            </a:pPr>
            <a:r>
              <a:rPr lang="uk-UA" sz="2800" dirty="0">
                <a:solidFill>
                  <a:srgbClr val="2E3C4E"/>
                </a:solidFill>
                <a:latin typeface="Barlow Bold"/>
              </a:rPr>
              <a:t>у 2026 / 2027 навчальному році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15365" name="Text 2"/>
          <p:cNvSpPr>
            <a:spLocks noChangeArrowheads="1"/>
          </p:cNvSpPr>
          <p:nvPr/>
        </p:nvSpPr>
        <p:spPr bwMode="auto">
          <a:xfrm>
            <a:off x="534988" y="7083425"/>
            <a:ext cx="87852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>
              <a:lnSpc>
                <a:spcPts val="1800"/>
              </a:lnSpc>
            </a:pPr>
            <a:r>
              <a:rPr lang="en-US" sz="1400" dirty="0" err="1">
                <a:solidFill>
                  <a:srgbClr val="384653"/>
                </a:solidFill>
                <a:latin typeface="Montserrat" charset="-52"/>
              </a:rPr>
              <a:t>Ця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en-US" sz="1400" dirty="0" err="1">
                <a:solidFill>
                  <a:srgbClr val="384653"/>
                </a:solidFill>
                <a:latin typeface="Montserrat" charset="-52"/>
              </a:rPr>
              <a:t>презентація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en-US" sz="1400" dirty="0" err="1">
                <a:solidFill>
                  <a:srgbClr val="384653"/>
                </a:solidFill>
                <a:latin typeface="Montserrat" charset="-52"/>
              </a:rPr>
              <a:t>містить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uk-UA" sz="1400" dirty="0">
                <a:solidFill>
                  <a:srgbClr val="384653"/>
                </a:solidFill>
                <a:latin typeface="Montserrat" charset="-52"/>
              </a:rPr>
              <a:t>путівник </a:t>
            </a:r>
            <a:r>
              <a:rPr lang="ru-RU" sz="1400" dirty="0" err="1">
                <a:solidFill>
                  <a:srgbClr val="384653"/>
                </a:solidFill>
                <a:latin typeface="Montserrat" charset="-52"/>
              </a:rPr>
              <a:t>освітньо-науковою</a:t>
            </a:r>
            <a:r>
              <a:rPr lang="ru-RU" sz="14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ru-RU" sz="1400" dirty="0" err="1">
                <a:solidFill>
                  <a:srgbClr val="384653"/>
                </a:solidFill>
                <a:latin typeface="Montserrat" charset="-52"/>
              </a:rPr>
              <a:t>діяльностю</a:t>
            </a:r>
            <a:r>
              <a:rPr lang="ru-RU" sz="14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ru-RU" sz="1400" dirty="0" err="1">
                <a:solidFill>
                  <a:srgbClr val="384653"/>
                </a:solidFill>
                <a:latin typeface="Montserrat" charset="-52"/>
              </a:rPr>
              <a:t>впродовж</a:t>
            </a:r>
            <a:r>
              <a:rPr lang="ru-RU" sz="14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ru-RU" sz="1400" dirty="0" err="1">
                <a:solidFill>
                  <a:srgbClr val="384653"/>
                </a:solidFill>
                <a:latin typeface="Montserrat" charset="-52"/>
              </a:rPr>
              <a:t>осінньо-зимового</a:t>
            </a:r>
            <a:r>
              <a:rPr lang="ru-RU" sz="1400" dirty="0">
                <a:solidFill>
                  <a:srgbClr val="384653"/>
                </a:solidFill>
                <a:latin typeface="Montserrat" charset="-52"/>
              </a:rPr>
              <a:t> та </a:t>
            </a:r>
            <a:r>
              <a:rPr lang="ru-RU" sz="1400" dirty="0" err="1">
                <a:solidFill>
                  <a:srgbClr val="384653"/>
                </a:solidFill>
                <a:latin typeface="Montserrat" charset="-52"/>
              </a:rPr>
              <a:t>весняно-літнього</a:t>
            </a:r>
            <a:r>
              <a:rPr lang="ru-RU" sz="14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ru-RU" sz="1400" dirty="0" err="1">
                <a:solidFill>
                  <a:srgbClr val="384653"/>
                </a:solidFill>
                <a:latin typeface="Montserrat" charset="-52"/>
              </a:rPr>
              <a:t>семестрів</a:t>
            </a:r>
            <a:r>
              <a:rPr lang="uk-UA" sz="14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</a:rPr>
              <a:t>202</a:t>
            </a:r>
            <a:r>
              <a:rPr lang="uk-UA" sz="1400" dirty="0">
                <a:solidFill>
                  <a:srgbClr val="384653"/>
                </a:solidFill>
                <a:latin typeface="Montserrat" charset="-52"/>
              </a:rPr>
              <a:t>6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</a:rPr>
              <a:t>/202</a:t>
            </a:r>
            <a:r>
              <a:rPr lang="uk-UA" sz="1400" dirty="0">
                <a:solidFill>
                  <a:srgbClr val="384653"/>
                </a:solidFill>
                <a:latin typeface="Montserrat" charset="-52"/>
              </a:rPr>
              <a:t>7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en-US" sz="1400" dirty="0" err="1">
                <a:solidFill>
                  <a:srgbClr val="384653"/>
                </a:solidFill>
                <a:latin typeface="Montserrat" charset="-52"/>
              </a:rPr>
              <a:t>навчальн</a:t>
            </a:r>
            <a:r>
              <a:rPr lang="uk-UA" sz="1400" dirty="0">
                <a:solidFill>
                  <a:srgbClr val="384653"/>
                </a:solidFill>
                <a:latin typeface="Montserrat" charset="-52"/>
              </a:rPr>
              <a:t>ого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</a:rPr>
              <a:t> р</a:t>
            </a:r>
            <a:r>
              <a:rPr lang="uk-UA" sz="1400" dirty="0">
                <a:solidFill>
                  <a:srgbClr val="384653"/>
                </a:solidFill>
                <a:latin typeface="Montserrat" charset="-52"/>
              </a:rPr>
              <a:t>о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</a:rPr>
              <a:t>к</a:t>
            </a:r>
            <a:r>
              <a:rPr lang="uk-UA" sz="1400" dirty="0">
                <a:solidFill>
                  <a:srgbClr val="384653"/>
                </a:solidFill>
                <a:latin typeface="Montserrat" charset="-52"/>
              </a:rPr>
              <a:t>у 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</a:rPr>
              <a:t>для </a:t>
            </a:r>
            <a:r>
              <a:rPr lang="en-US" sz="1400" dirty="0" err="1">
                <a:solidFill>
                  <a:srgbClr val="384653"/>
                </a:solidFill>
                <a:latin typeface="Montserrat" charset="-52"/>
              </a:rPr>
              <a:t>аспірантів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uk-UA" sz="1400" dirty="0">
                <a:solidFill>
                  <a:srgbClr val="384653"/>
                </a:solidFill>
                <a:latin typeface="Montserrat" charset="-52"/>
              </a:rPr>
              <a:t>1-2 років навчання </a:t>
            </a:r>
            <a:r>
              <a:rPr lang="en-US" sz="1400" dirty="0" err="1">
                <a:solidFill>
                  <a:srgbClr val="384653"/>
                </a:solidFill>
                <a:latin typeface="Montserrat" charset="-52"/>
              </a:rPr>
              <a:t>Київського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en-US" sz="1400" dirty="0" err="1">
                <a:solidFill>
                  <a:srgbClr val="384653"/>
                </a:solidFill>
                <a:latin typeface="Montserrat" charset="-52"/>
              </a:rPr>
              <a:t>національного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en-US" sz="1400" dirty="0" err="1">
                <a:solidFill>
                  <a:srgbClr val="384653"/>
                </a:solidFill>
                <a:latin typeface="Montserrat" charset="-52"/>
              </a:rPr>
              <a:t>лінгвістичного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en-US" sz="1400" dirty="0" err="1">
                <a:solidFill>
                  <a:srgbClr val="384653"/>
                </a:solidFill>
                <a:latin typeface="Montserrat" charset="-52"/>
              </a:rPr>
              <a:t>університету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</a:rPr>
              <a:t>.</a:t>
            </a:r>
            <a:endParaRPr lang="en-US" sz="1400" dirty="0">
              <a:latin typeface="Calibri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4809" t="5611" r="3421" b="11619"/>
          <a:stretch/>
        </p:blipFill>
        <p:spPr>
          <a:xfrm>
            <a:off x="9855236" y="5746645"/>
            <a:ext cx="4546730" cy="23374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/>
          <a:srcRect b="32953"/>
          <a:stretch/>
        </p:blipFill>
        <p:spPr>
          <a:xfrm rot="534851">
            <a:off x="10963277" y="2013281"/>
            <a:ext cx="3278350" cy="39111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/>
          <a:srcRect b="7085"/>
          <a:stretch/>
        </p:blipFill>
        <p:spPr>
          <a:xfrm>
            <a:off x="11707554" y="475797"/>
            <a:ext cx="2538609" cy="31449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369" name="Picture 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90896" y="160338"/>
            <a:ext cx="2925762" cy="292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hape 1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oundRect">
            <a:avLst>
              <a:gd name="adj" fmla="val 0"/>
            </a:avLst>
          </a:prstGeom>
          <a:solidFill>
            <a:srgbClr val="D4E9F7"/>
          </a:solidFill>
          <a:ln w="7620">
            <a:solidFill>
              <a:srgbClr val="BACFDD"/>
            </a:solidFill>
            <a:round/>
            <a:headEnd/>
            <a:tailEnd/>
          </a:ln>
        </p:spPr>
        <p:txBody>
          <a:bodyPr/>
          <a:lstStyle/>
          <a:p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1506" name="Shape 2"/>
          <p:cNvSpPr>
            <a:spLocks noChangeArrowheads="1"/>
          </p:cNvSpPr>
          <p:nvPr/>
        </p:nvSpPr>
        <p:spPr bwMode="auto">
          <a:xfrm>
            <a:off x="236538" y="363538"/>
            <a:ext cx="3136900" cy="1474787"/>
          </a:xfrm>
          <a:prstGeom prst="roundRect">
            <a:avLst>
              <a:gd name="adj" fmla="val 19125"/>
            </a:avLst>
          </a:prstGeom>
          <a:solidFill>
            <a:srgbClr val="2589C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07" name="Text 3"/>
          <p:cNvSpPr>
            <a:spLocks noChangeArrowheads="1"/>
          </p:cNvSpPr>
          <p:nvPr/>
        </p:nvSpPr>
        <p:spPr bwMode="auto">
          <a:xfrm>
            <a:off x="273050" y="635000"/>
            <a:ext cx="3063875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ts val="3000"/>
              </a:lnSpc>
            </a:pPr>
            <a:r>
              <a:rPr lang="az-Cyrl-AZ" sz="3600" b="1">
                <a:solidFill>
                  <a:srgbClr val="FFFFFF"/>
                </a:solidFill>
                <a:latin typeface="Barlow Bold"/>
              </a:rPr>
              <a:t>ВНДР</a:t>
            </a:r>
          </a:p>
          <a:p>
            <a:pPr algn="ctr">
              <a:lnSpc>
                <a:spcPts val="3000"/>
              </a:lnSpc>
            </a:pPr>
            <a:endParaRPr lang="az-Cyrl-AZ" sz="3600" b="1">
              <a:solidFill>
                <a:srgbClr val="FFFFFF"/>
              </a:solidFill>
              <a:latin typeface="Barlow Bold"/>
            </a:endParaRPr>
          </a:p>
          <a:p>
            <a:pPr algn="ctr">
              <a:lnSpc>
                <a:spcPts val="3000"/>
              </a:lnSpc>
            </a:pPr>
            <a:r>
              <a:rPr lang="az-Cyrl-AZ" sz="3600" b="1">
                <a:solidFill>
                  <a:srgbClr val="FFFFFF"/>
                </a:solidFill>
                <a:latin typeface="Barlow Bold"/>
              </a:rPr>
              <a:t>БІБЛІОТЕКА</a:t>
            </a:r>
            <a:endParaRPr lang="en-US" sz="3600">
              <a:latin typeface="Calibri" pitchFamily="34" charset="0"/>
            </a:endParaRPr>
          </a:p>
        </p:txBody>
      </p:sp>
      <p:pic>
        <p:nvPicPr>
          <p:cNvPr id="21508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63113" y="3121025"/>
            <a:ext cx="1397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63113" y="4249738"/>
            <a:ext cx="1397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Image 0" descr="preencoded.png"/>
          <p:cNvPicPr>
            <a:picLocks noChangeAspect="1"/>
          </p:cNvPicPr>
          <p:nvPr/>
        </p:nvPicPr>
        <p:blipFill>
          <a:blip r:embed="rId4"/>
          <a:srcRect t="8308" b="9727"/>
          <a:stretch>
            <a:fillRect/>
          </a:stretch>
        </p:blipFill>
        <p:spPr bwMode="auto">
          <a:xfrm>
            <a:off x="319830" y="4708525"/>
            <a:ext cx="2825750" cy="330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Image 0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7419" y="2224623"/>
            <a:ext cx="2608161" cy="2608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/>
          <a:srcRect l="23608" t="11817" r="24405" b="4585"/>
          <a:stretch/>
        </p:blipFill>
        <p:spPr>
          <a:xfrm>
            <a:off x="8051716" y="289325"/>
            <a:ext cx="6268170" cy="6630373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 w="101600" prst="riblet"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/>
          <a:srcRect l="25993" t="11148" r="26788" b="2943"/>
          <a:stretch/>
        </p:blipFill>
        <p:spPr>
          <a:xfrm>
            <a:off x="3609857" y="134494"/>
            <a:ext cx="4577325" cy="4512767"/>
          </a:xfrm>
          <a:prstGeom prst="rect">
            <a:avLst/>
          </a:prstGeom>
          <a:scene3d>
            <a:camera prst="perspectiveRight"/>
            <a:lightRig rig="threePt" dir="t"/>
          </a:scene3d>
          <a:sp3d>
            <a:bevelT w="101600" prst="riblet"/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/>
          <a:srcRect l="31746" t="15697" r="14980" b="30087"/>
          <a:stretch/>
        </p:blipFill>
        <p:spPr>
          <a:xfrm>
            <a:off x="3548089" y="5365144"/>
            <a:ext cx="5000445" cy="2566672"/>
          </a:xfrm>
          <a:prstGeom prst="rect">
            <a:avLst/>
          </a:prstGeom>
          <a:scene3d>
            <a:camera prst="perspectiveRight"/>
            <a:lightRig rig="threePt" dir="t"/>
          </a:scene3d>
          <a:sp3d>
            <a:bevelT w="101600" prst="riblet"/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9"/>
          <a:srcRect l="29266" t="16931" r="29960" b="15995"/>
          <a:stretch/>
        </p:blipFill>
        <p:spPr>
          <a:xfrm>
            <a:off x="4692941" y="2535760"/>
            <a:ext cx="3855593" cy="3567654"/>
          </a:xfrm>
          <a:prstGeom prst="rect">
            <a:avLst/>
          </a:prstGeom>
          <a:scene3d>
            <a:camera prst="perspectiveRight"/>
            <a:lightRig rig="threePt" dir="t"/>
          </a:scene3d>
          <a:sp3d>
            <a:bevelT w="114300" prst="hardEdge"/>
          </a:sp3d>
        </p:spPr>
      </p:pic>
      <p:sp>
        <p:nvSpPr>
          <p:cNvPr id="2" name="Rectangle 1"/>
          <p:cNvSpPr/>
          <p:nvPr/>
        </p:nvSpPr>
        <p:spPr>
          <a:xfrm>
            <a:off x="8527464" y="7012044"/>
            <a:ext cx="22589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hlinkClick r:id="rId10"/>
              </a:rPr>
              <a:t>http://aspirantura.knlu.edu.ua/</a:t>
            </a:r>
            <a:r>
              <a:rPr lang="uk-UA" sz="1200" dirty="0">
                <a:solidFill>
                  <a:schemeClr val="tx2"/>
                </a:solidFill>
              </a:rPr>
              <a:t> 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548534" y="7298763"/>
            <a:ext cx="29077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hlinkClick r:id="rId11"/>
              </a:rPr>
              <a:t>https://www.facebook.com/scieneKNLU</a:t>
            </a:r>
            <a:r>
              <a:rPr lang="uk-UA" sz="1200" dirty="0">
                <a:solidFill>
                  <a:schemeClr val="tx2"/>
                </a:solidFill>
              </a:rPr>
              <a:t> 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48534" y="7575762"/>
            <a:ext cx="51409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hlinkClick r:id="rId12"/>
              </a:rPr>
              <a:t>https://www.instagram.com/dep.science_knlu?igsh=Yzg4djFwcGVjb2Nx</a:t>
            </a:r>
            <a:r>
              <a:rPr lang="uk-UA" sz="1200" dirty="0">
                <a:solidFill>
                  <a:schemeClr val="tx2"/>
                </a:solidFill>
              </a:rPr>
              <a:t> 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48534" y="7852761"/>
            <a:ext cx="19750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hlinkClick r:id="rId13"/>
              </a:rPr>
              <a:t>https://library.knlu.edu.ua/</a:t>
            </a:r>
            <a:r>
              <a:rPr lang="uk-UA" sz="1200" dirty="0">
                <a:solidFill>
                  <a:schemeClr val="tx2"/>
                </a:solidFill>
              </a:rPr>
              <a:t> </a:t>
            </a:r>
            <a:endParaRPr lang="en-US" sz="1200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mmzic\Downloads\qr-code ббліотека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3169" y="5132023"/>
            <a:ext cx="1590511" cy="159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mzic\Downloads\qr-code сайт асп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434658"/>
            <a:ext cx="10858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mmzic\Downloads\qr-code фб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70" y="6710113"/>
            <a:ext cx="1177299" cy="117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mzic\Downloads\qr-code інста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941" y="2482215"/>
            <a:ext cx="1048381" cy="104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hape 1"/>
          <p:cNvSpPr>
            <a:spLocks noChangeArrowheads="1"/>
          </p:cNvSpPr>
          <p:nvPr/>
        </p:nvSpPr>
        <p:spPr bwMode="auto">
          <a:xfrm>
            <a:off x="196316" y="0"/>
            <a:ext cx="14630400" cy="8229600"/>
          </a:xfrm>
          <a:prstGeom prst="roundRect">
            <a:avLst>
              <a:gd name="adj" fmla="val 0"/>
            </a:avLst>
          </a:prstGeom>
          <a:solidFill>
            <a:srgbClr val="D4E9F7"/>
          </a:solidFill>
          <a:ln w="7620">
            <a:solidFill>
              <a:srgbClr val="BACFDD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741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63113" y="3121025"/>
            <a:ext cx="1397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63113" y="4249738"/>
            <a:ext cx="1397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817146" y="7634810"/>
            <a:ext cx="6614652" cy="33855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Календар наукових заходів КНЛУ – Аспірантура і Докторантура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186451-CFF2-4FCA-8CFB-30E78BA1535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2588"/>
          <a:stretch/>
        </p:blipFill>
        <p:spPr>
          <a:xfrm>
            <a:off x="196316" y="365801"/>
            <a:ext cx="3573840" cy="49856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E92AED-A249-4B94-B03C-27BECF9806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92378" y="1478478"/>
            <a:ext cx="3525452" cy="49856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B37CB72-F3B4-404C-8E29-083229479D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82109" y="2342736"/>
            <a:ext cx="3537704" cy="500295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475B500-6196-4090-9759-4700ADF5CE9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5426" b="58450"/>
          <a:stretch/>
        </p:blipFill>
        <p:spPr>
          <a:xfrm>
            <a:off x="9431798" y="4962645"/>
            <a:ext cx="4962368" cy="252760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26" name="Picture 2" descr="blog-image">
            <a:extLst>
              <a:ext uri="{FF2B5EF4-FFF2-40B4-BE49-F238E27FC236}">
                <a16:creationId xmlns:a16="http://schemas.microsoft.com/office/drawing/2014/main" id="{8AC9C51F-A94F-4594-B291-216F6BC095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71" b="37809"/>
          <a:stretch/>
        </p:blipFill>
        <p:spPr bwMode="auto">
          <a:xfrm>
            <a:off x="9494778" y="199582"/>
            <a:ext cx="4918794" cy="456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трілка: вигнута 12">
            <a:extLst>
              <a:ext uri="{FF2B5EF4-FFF2-40B4-BE49-F238E27FC236}">
                <a16:creationId xmlns:a16="http://schemas.microsoft.com/office/drawing/2014/main" id="{5B7FAEA9-6032-4DC4-84CD-9043A8F4BF41}"/>
              </a:ext>
            </a:extLst>
          </p:cNvPr>
          <p:cNvSpPr/>
          <p:nvPr/>
        </p:nvSpPr>
        <p:spPr>
          <a:xfrm rot="5400000">
            <a:off x="6268487" y="1739125"/>
            <a:ext cx="739113" cy="79035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25" name="Стрілка: вигнута 24">
            <a:extLst>
              <a:ext uri="{FF2B5EF4-FFF2-40B4-BE49-F238E27FC236}">
                <a16:creationId xmlns:a16="http://schemas.microsoft.com/office/drawing/2014/main" id="{7474BA40-7CD3-49CD-B933-48E0DF937987}"/>
              </a:ext>
            </a:extLst>
          </p:cNvPr>
          <p:cNvSpPr/>
          <p:nvPr/>
        </p:nvSpPr>
        <p:spPr>
          <a:xfrm rot="5400000">
            <a:off x="3795777" y="863823"/>
            <a:ext cx="739113" cy="79035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26" name="Стрілка: вигнута 25">
            <a:extLst>
              <a:ext uri="{FF2B5EF4-FFF2-40B4-BE49-F238E27FC236}">
                <a16:creationId xmlns:a16="http://schemas.microsoft.com/office/drawing/2014/main" id="{8333378A-0869-427A-A1CF-62BA94880E19}"/>
              </a:ext>
            </a:extLst>
          </p:cNvPr>
          <p:cNvSpPr/>
          <p:nvPr/>
        </p:nvSpPr>
        <p:spPr>
          <a:xfrm rot="16200000">
            <a:off x="8981577" y="7041759"/>
            <a:ext cx="427372" cy="473071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4668411-0191-4E06-B0E5-4CB5FEF12D7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6316" y="5495991"/>
            <a:ext cx="2508845" cy="25088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hape 1"/>
          <p:cNvSpPr>
            <a:spLocks noChangeArrowheads="1"/>
          </p:cNvSpPr>
          <p:nvPr/>
        </p:nvSpPr>
        <p:spPr bwMode="auto">
          <a:xfrm>
            <a:off x="0" y="0"/>
            <a:ext cx="14630400" cy="8229600"/>
          </a:xfrm>
          <a:prstGeom prst="roundRect">
            <a:avLst>
              <a:gd name="adj" fmla="val 0"/>
            </a:avLst>
          </a:prstGeom>
          <a:solidFill>
            <a:srgbClr val="D4E9F7"/>
          </a:solidFill>
          <a:ln w="7620">
            <a:solidFill>
              <a:srgbClr val="BACFDD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8" name="Shape 2"/>
          <p:cNvSpPr>
            <a:spLocks noChangeArrowheads="1"/>
          </p:cNvSpPr>
          <p:nvPr/>
        </p:nvSpPr>
        <p:spPr bwMode="auto">
          <a:xfrm>
            <a:off x="318453" y="402887"/>
            <a:ext cx="3136900" cy="1064697"/>
          </a:xfrm>
          <a:prstGeom prst="roundRect">
            <a:avLst>
              <a:gd name="adj" fmla="val 19125"/>
            </a:avLst>
          </a:prstGeom>
          <a:solidFill>
            <a:srgbClr val="2589C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9" name="Text 3"/>
          <p:cNvSpPr>
            <a:spLocks noChangeArrowheads="1"/>
          </p:cNvSpPr>
          <p:nvPr/>
        </p:nvSpPr>
        <p:spPr bwMode="auto">
          <a:xfrm>
            <a:off x="382588" y="993095"/>
            <a:ext cx="2844799" cy="94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az-Cyrl-AZ" sz="4000" b="1" dirty="0">
                <a:solidFill>
                  <a:srgbClr val="FFFFFF"/>
                </a:solidFill>
                <a:latin typeface="Barlow Bold"/>
              </a:rPr>
              <a:t>НТСАДіМУ</a:t>
            </a:r>
          </a:p>
          <a:p>
            <a:pPr algn="ctr"/>
            <a:endParaRPr lang="az-Cyrl-AZ" sz="1200" b="1" dirty="0">
              <a:solidFill>
                <a:srgbClr val="FFFFFF"/>
              </a:solidFill>
              <a:latin typeface="Barlow Bold"/>
            </a:endParaRPr>
          </a:p>
          <a:p>
            <a:pPr algn="ctr"/>
            <a:endParaRPr lang="az-Cyrl-AZ" sz="1200" b="1" dirty="0">
              <a:solidFill>
                <a:srgbClr val="FFFFFF"/>
              </a:solidFill>
              <a:latin typeface="Barlow Bold"/>
            </a:endParaRPr>
          </a:p>
          <a:p>
            <a:pPr algn="ctr"/>
            <a:r>
              <a:rPr lang="az-Cyrl-AZ" sz="1050" b="1" dirty="0">
                <a:solidFill>
                  <a:schemeClr val="bg1">
                    <a:lumMod val="95000"/>
                  </a:schemeClr>
                </a:solidFill>
                <a:latin typeface="Barlow Bold"/>
                <a:hlinkClick r:id="rId3"/>
              </a:rPr>
              <a:t>Наукове товариство студентів, аспірантів, докторантів і молодих учених КНЛУ</a:t>
            </a:r>
            <a:endParaRPr lang="en-US" sz="1050" dirty="0">
              <a:solidFill>
                <a:schemeClr val="bg1">
                  <a:lumMod val="95000"/>
                </a:schemeClr>
              </a:solidFill>
              <a:latin typeface="Calibri" pitchFamily="34" charset="0"/>
            </a:endParaRPr>
          </a:p>
        </p:txBody>
      </p:sp>
      <p:pic>
        <p:nvPicPr>
          <p:cNvPr id="19460" name="Image 1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63113" y="3121025"/>
            <a:ext cx="1397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Image 2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63113" y="4249738"/>
            <a:ext cx="1397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Image 0" descr="preencoded.png"/>
          <p:cNvPicPr>
            <a:picLocks noChangeAspect="1"/>
          </p:cNvPicPr>
          <p:nvPr/>
        </p:nvPicPr>
        <p:blipFill>
          <a:blip r:embed="rId5"/>
          <a:srcRect t="8308" b="9727"/>
          <a:stretch>
            <a:fillRect/>
          </a:stretch>
        </p:blipFill>
        <p:spPr bwMode="auto">
          <a:xfrm>
            <a:off x="318453" y="4708525"/>
            <a:ext cx="2825750" cy="330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28051" y="402887"/>
            <a:ext cx="4906647" cy="7204409"/>
          </a:xfrm>
          <a:prstGeom prst="rect">
            <a:avLst/>
          </a:prstGeom>
          <a:noFill/>
          <a:effectLst/>
          <a:scene3d>
            <a:camera prst="perspectiveRight"/>
            <a:lightRig rig="threePt" dir="t"/>
          </a:scene3d>
          <a:sp3d>
            <a:bevelT w="165100" prst="coolSlant"/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972967" y="202436"/>
            <a:ext cx="5472254" cy="7442209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sp3d>
            <a:bevelT w="165100" prst="coolSlant"/>
          </a:sp3d>
        </p:spPr>
      </p:pic>
      <p:pic>
        <p:nvPicPr>
          <p:cNvPr id="3074" name="Picture 2" descr="C:\Users\mmzic\Downloads\qr-code нтсадіму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50" y="2041287"/>
            <a:ext cx="2438876" cy="243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8735E3-D2D6-4C56-89EF-5B0E620CB0F3}"/>
              </a:ext>
            </a:extLst>
          </p:cNvPr>
          <p:cNvSpPr txBox="1"/>
          <p:nvPr/>
        </p:nvSpPr>
        <p:spPr>
          <a:xfrm>
            <a:off x="6081374" y="7552880"/>
            <a:ext cx="4705815" cy="584775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>
                <a:solidFill>
                  <a:schemeClr val="accent1">
                    <a:lumMod val="50000"/>
                  </a:schemeClr>
                </a:solidFill>
              </a:rPr>
              <a:t>Голова Наукового товариства: </a:t>
            </a:r>
            <a:r>
              <a:rPr lang="uk-UA" sz="1600" b="1" dirty="0">
                <a:solidFill>
                  <a:schemeClr val="accent1">
                    <a:lumMod val="50000"/>
                  </a:schemeClr>
                </a:solidFill>
              </a:rPr>
              <a:t>Ірина ГЕРАСІМОВА</a:t>
            </a:r>
          </a:p>
          <a:p>
            <a:pPr algn="ctr"/>
            <a:r>
              <a:rPr lang="en-US" sz="1600" b="1" dirty="0">
                <a:solidFill>
                  <a:srgbClr val="FF000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iryna.herasimova@knlu.edu.ua</a:t>
            </a:r>
            <a:r>
              <a:rPr lang="uk-UA" sz="1600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B6F255-E56A-410C-94EA-3CA34C27DE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93408" y="1685986"/>
            <a:ext cx="2710595" cy="5482895"/>
          </a:xfrm>
          <a:prstGeom prst="rect">
            <a:avLst/>
          </a:prstGeom>
          <a:scene3d>
            <a:camera prst="perspectiveRigh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hape 1"/>
          <p:cNvSpPr>
            <a:spLocks noChangeArrowheads="1"/>
          </p:cNvSpPr>
          <p:nvPr/>
        </p:nvSpPr>
        <p:spPr bwMode="auto">
          <a:xfrm>
            <a:off x="-35392" y="-54160"/>
            <a:ext cx="14701183" cy="8283760"/>
          </a:xfrm>
          <a:prstGeom prst="roundRect">
            <a:avLst>
              <a:gd name="adj" fmla="val 0"/>
            </a:avLst>
          </a:prstGeom>
          <a:solidFill>
            <a:srgbClr val="D4E9F7"/>
          </a:solidFill>
          <a:ln w="7620">
            <a:solidFill>
              <a:srgbClr val="BACFDD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54" name="Shape 2"/>
          <p:cNvSpPr>
            <a:spLocks noChangeArrowheads="1"/>
          </p:cNvSpPr>
          <p:nvPr/>
        </p:nvSpPr>
        <p:spPr bwMode="auto">
          <a:xfrm>
            <a:off x="95826" y="186346"/>
            <a:ext cx="2182204" cy="2973413"/>
          </a:xfrm>
          <a:prstGeom prst="roundRect">
            <a:avLst>
              <a:gd name="adj" fmla="val 19125"/>
            </a:avLst>
          </a:prstGeom>
          <a:solidFill>
            <a:srgbClr val="2589C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250463" y="295562"/>
            <a:ext cx="2307594" cy="2973413"/>
          </a:xfrm>
          <a:prstGeom prst="rect">
            <a:avLst/>
          </a:prstGeom>
          <a:noFill/>
          <a:ln/>
        </p:spPr>
        <p:txBody>
          <a:bodyPr vert="vert270" wrap="none" lIns="0" tIns="0" rIns="0" bIns="0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z-Cyrl-AZ" sz="2000" b="1" dirty="0">
                <a:solidFill>
                  <a:srgbClr val="FFFFFF"/>
                </a:solidFill>
                <a:latin typeface="Barlow Bold" pitchFamily="34" charset="0"/>
                <a:cs typeface="Barlow Bold" pitchFamily="34" charset="-120"/>
              </a:rPr>
              <a:t>Нормативна база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z-Cyrl-AZ" sz="800" b="1" dirty="0">
              <a:solidFill>
                <a:srgbClr val="FFFFFF"/>
              </a:solidFill>
              <a:latin typeface="Barlow Bold" pitchFamily="34" charset="0"/>
              <a:cs typeface="Barlow Bold" pitchFamily="34" charset="-12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z-Cyrl-AZ" sz="2000" b="1" dirty="0">
                <a:solidFill>
                  <a:srgbClr val="FFFFFF"/>
                </a:solidFill>
                <a:latin typeface="Barlow Bold" pitchFamily="34" charset="0"/>
                <a:cs typeface="Barlow Bold" pitchFamily="34" charset="-120"/>
              </a:rPr>
              <a:t>психологічна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z-Cyrl-AZ" sz="2000" b="1" dirty="0">
                <a:solidFill>
                  <a:srgbClr val="FFFFFF"/>
                </a:solidFill>
                <a:latin typeface="Barlow Bold" pitchFamily="34" charset="0"/>
                <a:cs typeface="Barlow Bold" pitchFamily="34" charset="-120"/>
              </a:rPr>
              <a:t>підтримка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800" b="1" dirty="0">
              <a:solidFill>
                <a:srgbClr val="FFFFFF"/>
              </a:solidFill>
              <a:latin typeface="Barlow Bold" pitchFamily="34" charset="0"/>
              <a:cs typeface="Barlow Bold" pitchFamily="34" charset="-120"/>
            </a:endParaRP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rlow Bold" pitchFamily="34" charset="0"/>
                <a:cs typeface="Barlow Bold" pitchFamily="34" charset="-120"/>
              </a:rPr>
              <a:t>та інша </a:t>
            </a:r>
          </a:p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Barlow Bold" pitchFamily="34" charset="0"/>
                <a:cs typeface="Barlow Bold" pitchFamily="34" charset="-120"/>
              </a:rPr>
              <a:t>інфраструктура</a:t>
            </a:r>
            <a:endParaRPr lang="az-Cyrl-AZ" sz="2000" b="1" dirty="0">
              <a:solidFill>
                <a:schemeClr val="accent4">
                  <a:lumMod val="20000"/>
                  <a:lumOff val="80000"/>
                </a:schemeClr>
              </a:solidFill>
              <a:latin typeface="Barlow Bold" pitchFamily="34" charset="0"/>
              <a:cs typeface="Barlow Bold" pitchFamily="34" charset="-120"/>
            </a:endParaRPr>
          </a:p>
        </p:txBody>
      </p:sp>
      <p:pic>
        <p:nvPicPr>
          <p:cNvPr id="23556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63113" y="3121025"/>
            <a:ext cx="1397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63113" y="4249738"/>
            <a:ext cx="1397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/>
          <a:srcRect l="24926" t="39630" r="38591" b="14893"/>
          <a:stretch/>
        </p:blipFill>
        <p:spPr>
          <a:xfrm>
            <a:off x="4459461" y="5290676"/>
            <a:ext cx="3691838" cy="258859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9A1369-A877-4A16-A78D-4A9AAEB385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005" t="13384" r="25213" b="5303"/>
          <a:stretch/>
        </p:blipFill>
        <p:spPr>
          <a:xfrm>
            <a:off x="6388245" y="147612"/>
            <a:ext cx="3201063" cy="29734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/>
          <a:srcRect l="23860" t="22342" r="37897" b="16967"/>
          <a:stretch/>
        </p:blipFill>
        <p:spPr>
          <a:xfrm>
            <a:off x="95826" y="3454739"/>
            <a:ext cx="4532117" cy="4045656"/>
          </a:xfrm>
          <a:prstGeom prst="rect">
            <a:avLst/>
          </a:prstGeom>
          <a:scene3d>
            <a:camera prst="perspectiveRight"/>
            <a:lightRig rig="threePt" dir="t"/>
          </a:scene3d>
          <a:sp3d>
            <a:bevelT w="101600" prst="riblet"/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AE0D616-C6C5-485D-938E-C2F05EDAAF94}"/>
              </a:ext>
            </a:extLst>
          </p:cNvPr>
          <p:cNvSpPr txBox="1"/>
          <p:nvPr/>
        </p:nvSpPr>
        <p:spPr>
          <a:xfrm>
            <a:off x="2361884" y="115075"/>
            <a:ext cx="4121109" cy="1477328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ctr"/>
            <a:r>
              <a:rPr lang="uk-UA" sz="1500" b="1" i="0" dirty="0">
                <a:solidFill>
                  <a:schemeClr val="accent1"/>
                </a:solidFill>
                <a:effectLst/>
                <a:latin typeface="Poppins" panose="000005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Освітньо-наукова програма </a:t>
            </a:r>
          </a:p>
          <a:p>
            <a:pPr algn="ctr"/>
            <a:r>
              <a:rPr lang="uk-UA" sz="1500" b="1" i="0" dirty="0">
                <a:solidFill>
                  <a:schemeClr val="accent1"/>
                </a:solidFill>
                <a:effectLst/>
                <a:latin typeface="Poppins" panose="000005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“Сучасні наукові освітні студії: педагогіка, методика навчання іноземних мов і культур, наукова англійська мова”</a:t>
            </a:r>
            <a:endParaRPr lang="uk-UA" sz="1500" b="1" i="0" dirty="0">
              <a:solidFill>
                <a:schemeClr val="accent1"/>
              </a:solidFill>
              <a:effectLst/>
              <a:latin typeface="Poppins" panose="00000500000000000000" pitchFamily="2" charset="0"/>
            </a:endParaRPr>
          </a:p>
          <a:p>
            <a:pPr algn="ctr"/>
            <a:r>
              <a:rPr lang="uk-UA" sz="1500" b="1" dirty="0">
                <a:solidFill>
                  <a:schemeClr val="accent1"/>
                </a:solidFill>
              </a:rPr>
              <a:t>Спеціальність: 011 Освітні, педагогічні наук / А1 Освітні науки</a:t>
            </a:r>
            <a:endParaRPr lang="uk-UA" sz="1500" dirty="0">
              <a:solidFill>
                <a:schemeClr val="accent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F0228B-FFA3-49F1-BB2F-28981D19F870}"/>
              </a:ext>
            </a:extLst>
          </p:cNvPr>
          <p:cNvSpPr txBox="1"/>
          <p:nvPr/>
        </p:nvSpPr>
        <p:spPr>
          <a:xfrm>
            <a:off x="9732964" y="115075"/>
            <a:ext cx="4700665" cy="1015663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ctr"/>
            <a:r>
              <a:rPr lang="uk-UA" sz="1500" b="1" i="0" dirty="0">
                <a:solidFill>
                  <a:schemeClr val="accent1"/>
                </a:solidFill>
                <a:effectLst/>
                <a:latin typeface="Poppins" panose="000005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Освітньо-наукова програма </a:t>
            </a:r>
          </a:p>
          <a:p>
            <a:pPr algn="ctr"/>
            <a:r>
              <a:rPr lang="uk-UA" sz="1500" b="1" i="0" dirty="0">
                <a:solidFill>
                  <a:schemeClr val="accent1"/>
                </a:solidFill>
                <a:effectLst/>
                <a:latin typeface="Poppins" panose="000005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“Філологія у вимірах сьогодення: мовознавство, літературознавство, перекладознавство”</a:t>
            </a:r>
            <a:endParaRPr lang="uk-UA" sz="1500" b="1" i="0" dirty="0">
              <a:solidFill>
                <a:schemeClr val="accent1"/>
              </a:solidFill>
              <a:effectLst/>
              <a:latin typeface="Poppins" panose="00000500000000000000" pitchFamily="2" charset="0"/>
            </a:endParaRPr>
          </a:p>
          <a:p>
            <a:pPr algn="ctr"/>
            <a:r>
              <a:rPr lang="uk-UA" sz="1500" b="1" dirty="0">
                <a:solidFill>
                  <a:schemeClr val="accent1"/>
                </a:solidFill>
              </a:rPr>
              <a:t>Спеціальність: 035 / В11 Філологія</a:t>
            </a:r>
            <a:endParaRPr lang="uk-UA" sz="1500" dirty="0">
              <a:solidFill>
                <a:schemeClr val="accent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4CF62E-3EF0-4B96-BB14-72A323CD79D4}"/>
              </a:ext>
            </a:extLst>
          </p:cNvPr>
          <p:cNvSpPr txBox="1"/>
          <p:nvPr/>
        </p:nvSpPr>
        <p:spPr>
          <a:xfrm>
            <a:off x="2361884" y="1694039"/>
            <a:ext cx="4026361" cy="1569660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Poppins" panose="00000500000000000000" pitchFamily="2" charset="0"/>
              </a:rPr>
              <a:t>Гарант ОНП</a:t>
            </a:r>
            <a: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</a:rPr>
              <a:t>: </a:t>
            </a:r>
          </a:p>
          <a:p>
            <a:pPr algn="ctr"/>
            <a: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</a:rPr>
              <a:t>Черниш Валентина Василівна</a:t>
            </a:r>
          </a:p>
          <a:p>
            <a:pPr algn="ctr"/>
            <a:r>
              <a:rPr lang="uk-UA" sz="16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Poppins" panose="00000500000000000000" pitchFamily="2" charset="0"/>
              </a:rPr>
              <a:t>доктор педагогічних наук, професор</a:t>
            </a:r>
            <a:endParaRPr lang="uk-UA" sz="1600" b="1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Poppins" panose="00000500000000000000" pitchFamily="2" charset="0"/>
            </a:endParaRPr>
          </a:p>
          <a:p>
            <a:pPr algn="ctr"/>
            <a:r>
              <a:rPr lang="uk-UA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(кафедра педагогіки </a:t>
            </a:r>
            <a:br>
              <a:rPr lang="uk-UA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uk-UA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та методики навчання іноземних мов)</a:t>
            </a:r>
          </a:p>
          <a:p>
            <a:pPr algn="ctr"/>
            <a:r>
              <a:rPr lang="en-US" sz="1600" b="1" u="sng" dirty="0">
                <a:solidFill>
                  <a:srgbClr val="FF0000"/>
                </a:solidFill>
              </a:rPr>
              <a:t>valentyna.chernysh@knlu.edu.ua</a:t>
            </a:r>
            <a:endParaRPr lang="uk-UA" sz="1600" b="1" u="sng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03C58B-CE7B-46E9-855E-C8EB671D48E2}"/>
              </a:ext>
            </a:extLst>
          </p:cNvPr>
          <p:cNvSpPr txBox="1"/>
          <p:nvPr/>
        </p:nvSpPr>
        <p:spPr>
          <a:xfrm>
            <a:off x="9732964" y="1238451"/>
            <a:ext cx="4700666" cy="1323439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Poppins" panose="00000500000000000000" pitchFamily="2" charset="0"/>
              </a:rPr>
              <a:t>Гарант ОНП</a:t>
            </a:r>
            <a: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</a:rPr>
              <a:t>: </a:t>
            </a:r>
          </a:p>
          <a:p>
            <a:pPr algn="ctr"/>
            <a:r>
              <a:rPr lang="uk-UA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</a:rPr>
              <a:t>Потапенко Сергій Іванович</a:t>
            </a:r>
          </a:p>
          <a:p>
            <a:pPr algn="ctr"/>
            <a:r>
              <a:rPr lang="uk-UA" sz="16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Poppins" panose="00000500000000000000" pitchFamily="2" charset="0"/>
              </a:rPr>
              <a:t>доктор філологічних наук, професор</a:t>
            </a:r>
            <a:endParaRPr lang="uk-UA" sz="1600" b="1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Poppins" panose="00000500000000000000" pitchFamily="2" charset="0"/>
            </a:endParaRPr>
          </a:p>
          <a:p>
            <a:pPr algn="ctr"/>
            <a:r>
              <a:rPr lang="uk-UA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(кафедра англійської філології і філософії мови)</a:t>
            </a:r>
          </a:p>
          <a:p>
            <a:pPr algn="ctr"/>
            <a:r>
              <a:rPr lang="en-US" sz="1600" b="1" u="sng" dirty="0">
                <a:solidFill>
                  <a:srgbClr val="FF0000"/>
                </a:solidFill>
              </a:rPr>
              <a:t>serhiy.potapenko@knlu.edu.ua</a:t>
            </a:r>
            <a:endParaRPr lang="uk-UA" sz="1600" b="1" u="sng" dirty="0">
              <a:solidFill>
                <a:srgbClr val="FF0000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C4A1BA-D1F7-4192-9EE4-632CBA0DCD1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4716" t="12500" r="27344" b="42016"/>
          <a:stretch/>
        </p:blipFill>
        <p:spPr>
          <a:xfrm>
            <a:off x="4460441" y="3381077"/>
            <a:ext cx="3691838" cy="180530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5D9603-7791-4DE4-A21B-3E439929BE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43024" y="3463085"/>
            <a:ext cx="1174173" cy="117417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CE46629-E906-4095-9DA9-019A656AE6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16815" y="840779"/>
            <a:ext cx="1116148" cy="111614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56D5F5A-2060-40C8-BCC8-564DE69163A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4125" y="3512276"/>
            <a:ext cx="1291157" cy="129115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E7004C-B7A2-40F9-89FE-4D18EF2D073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712" t="12374" r="65341" b="6061"/>
          <a:stretch/>
        </p:blipFill>
        <p:spPr>
          <a:xfrm>
            <a:off x="10228095" y="2723517"/>
            <a:ext cx="4306479" cy="5391008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 prst="relaxedInset"/>
          </a:sp3d>
        </p:spPr>
      </p:pic>
      <p:pic>
        <p:nvPicPr>
          <p:cNvPr id="1026" name="Picture 2" descr="E:\Грищук\Аспіранти, докторанти\Збори аспірантів+презентації\Збори 2026\ЦККНО КНЛУ.p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09"/>
          <a:stretch/>
        </p:blipFill>
        <p:spPr bwMode="auto">
          <a:xfrm>
            <a:off x="7392387" y="4567939"/>
            <a:ext cx="3370049" cy="3546586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Грищук\Аспіранти, докторанти\Збори аспірантів+презентації\Збори 2026\qr-code Психологічна допомога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2939" y="2825669"/>
            <a:ext cx="1677345" cy="167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Image 0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630400" cy="291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кутник 14"/>
          <p:cNvSpPr/>
          <p:nvPr/>
        </p:nvSpPr>
        <p:spPr>
          <a:xfrm>
            <a:off x="0" y="7396163"/>
            <a:ext cx="14630400" cy="7889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5603" name="Text 0"/>
          <p:cNvSpPr>
            <a:spLocks noChangeArrowheads="1"/>
          </p:cNvSpPr>
          <p:nvPr/>
        </p:nvSpPr>
        <p:spPr bwMode="auto">
          <a:xfrm>
            <a:off x="3600450" y="3621088"/>
            <a:ext cx="576738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4900"/>
              </a:lnSpc>
            </a:pPr>
            <a:r>
              <a:rPr lang="uk-UA" sz="3900" b="1">
                <a:solidFill>
                  <a:srgbClr val="2E3C4E"/>
                </a:solidFill>
                <a:latin typeface="Barlow Bold"/>
              </a:rPr>
              <a:t>АСПІРАНТИ  1   РОКУ ЗДОБУТТЯ ОСВІТИ</a:t>
            </a:r>
            <a:endParaRPr lang="en-US" sz="3900">
              <a:latin typeface="Calibri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4809" t="5611" r="3421" b="11619"/>
          <a:stretch/>
        </p:blipFill>
        <p:spPr>
          <a:xfrm>
            <a:off x="9855236" y="5746645"/>
            <a:ext cx="4546730" cy="23374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b="32953"/>
          <a:stretch/>
        </p:blipFill>
        <p:spPr>
          <a:xfrm rot="534851">
            <a:off x="10591070" y="2002027"/>
            <a:ext cx="3278350" cy="39111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b="7085"/>
          <a:stretch/>
        </p:blipFill>
        <p:spPr>
          <a:xfrm>
            <a:off x="11707554" y="475797"/>
            <a:ext cx="2538609" cy="31449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кутник 14"/>
          <p:cNvSpPr/>
          <p:nvPr/>
        </p:nvSpPr>
        <p:spPr>
          <a:xfrm>
            <a:off x="0" y="7396163"/>
            <a:ext cx="14630400" cy="7889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pic>
        <p:nvPicPr>
          <p:cNvPr id="27650" name="Image 0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2225" y="0"/>
            <a:ext cx="14630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Image 1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62813" y="3184525"/>
            <a:ext cx="104775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Image 2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62813" y="4021138"/>
            <a:ext cx="104775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62813" y="4741863"/>
            <a:ext cx="104775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Image 4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62813" y="5462588"/>
            <a:ext cx="104775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Image 5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62813" y="6183313"/>
            <a:ext cx="104775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6" name="Text 0"/>
          <p:cNvSpPr>
            <a:spLocks noChangeArrowheads="1"/>
          </p:cNvSpPr>
          <p:nvPr/>
        </p:nvSpPr>
        <p:spPr bwMode="auto">
          <a:xfrm>
            <a:off x="950913" y="1814357"/>
            <a:ext cx="1283335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3500"/>
              </a:lnSpc>
            </a:pPr>
            <a:r>
              <a:rPr lang="en-US" sz="3400" b="1" dirty="0">
                <a:solidFill>
                  <a:srgbClr val="2E3C4E"/>
                </a:solidFill>
                <a:latin typeface="Barlow Bold"/>
              </a:rPr>
              <a:t>ФОРМУВАННЯ НАУКОВОЇ ОСНОВИ:</a:t>
            </a:r>
            <a:r>
              <a:rPr lang="ru-RU" sz="3400" b="1" dirty="0">
                <a:solidFill>
                  <a:srgbClr val="2E3C4E"/>
                </a:solidFill>
                <a:latin typeface="Barlow Bold"/>
              </a:rPr>
              <a:t> </a:t>
            </a:r>
            <a:r>
              <a:rPr lang="az-Cyrl-AZ" sz="2200" dirty="0">
                <a:solidFill>
                  <a:srgbClr val="2E3C4E"/>
                </a:solidFill>
                <a:latin typeface="Barlow Bold"/>
              </a:rPr>
              <a:t>призначення наукових керівників, затвердження індивідуальних планів роботи аспірантів та </a:t>
            </a:r>
            <a:r>
              <a:rPr lang="uk-UA" sz="2200" dirty="0">
                <a:solidFill>
                  <a:srgbClr val="2E3C4E"/>
                </a:solidFill>
                <a:latin typeface="Barlow Bold"/>
              </a:rPr>
              <a:t>обґрунтування</a:t>
            </a:r>
            <a:r>
              <a:rPr lang="ru-RU" sz="2200" dirty="0">
                <a:solidFill>
                  <a:srgbClr val="2E3C4E"/>
                </a:solidFill>
                <a:latin typeface="Barlow Bold"/>
              </a:rPr>
              <a:t> тем </a:t>
            </a:r>
            <a:r>
              <a:rPr lang="ru-RU" sz="2200" dirty="0" err="1">
                <a:solidFill>
                  <a:srgbClr val="2E3C4E"/>
                </a:solidFill>
                <a:latin typeface="Barlow Bold"/>
              </a:rPr>
              <a:t>дисертац</a:t>
            </a:r>
            <a:r>
              <a:rPr lang="az-Cyrl-AZ" sz="2200" dirty="0">
                <a:solidFill>
                  <a:srgbClr val="2E3C4E"/>
                </a:solidFill>
                <a:latin typeface="Barlow Bold"/>
              </a:rPr>
              <a:t>ій</a:t>
            </a:r>
            <a:endParaRPr lang="en-US" sz="2200" dirty="0">
              <a:latin typeface="Calibri" pitchFamily="34" charset="0"/>
            </a:endParaRPr>
          </a:p>
        </p:txBody>
      </p:sp>
      <p:pic>
        <p:nvPicPr>
          <p:cNvPr id="27657" name="Image 0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463040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658" name="Group 31"/>
          <p:cNvGrpSpPr>
            <a:grpSpLocks/>
          </p:cNvGrpSpPr>
          <p:nvPr/>
        </p:nvGrpSpPr>
        <p:grpSpPr bwMode="auto">
          <a:xfrm>
            <a:off x="298451" y="2906613"/>
            <a:ext cx="14033500" cy="3644900"/>
            <a:chOff x="320678" y="2538919"/>
            <a:chExt cx="14033660" cy="3644949"/>
          </a:xfrm>
        </p:grpSpPr>
        <p:sp>
          <p:nvSpPr>
            <p:cNvPr id="27668" name="Shape 2"/>
            <p:cNvSpPr>
              <a:spLocks noChangeArrowheads="1"/>
            </p:cNvSpPr>
            <p:nvPr/>
          </p:nvSpPr>
          <p:spPr bwMode="auto">
            <a:xfrm>
              <a:off x="7262932" y="2538919"/>
              <a:ext cx="45719" cy="3644949"/>
            </a:xfrm>
            <a:prstGeom prst="roundRect">
              <a:avLst>
                <a:gd name="adj" fmla="val 1372273"/>
              </a:avLst>
            </a:prstGeom>
            <a:solidFill>
              <a:srgbClr val="BACF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69" name="Shape 3"/>
            <p:cNvSpPr>
              <a:spLocks noChangeArrowheads="1"/>
            </p:cNvSpPr>
            <p:nvPr/>
          </p:nvSpPr>
          <p:spPr bwMode="auto">
            <a:xfrm>
              <a:off x="6964166" y="2812645"/>
              <a:ext cx="278844" cy="15240"/>
            </a:xfrm>
            <a:prstGeom prst="roundRect">
              <a:avLst>
                <a:gd name="adj" fmla="val 1372273"/>
              </a:avLst>
            </a:prstGeom>
            <a:solidFill>
              <a:srgbClr val="BACF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70" name="Text 4"/>
            <p:cNvSpPr>
              <a:spLocks noChangeArrowheads="1"/>
            </p:cNvSpPr>
            <p:nvPr/>
          </p:nvSpPr>
          <p:spPr bwMode="auto">
            <a:xfrm>
              <a:off x="5129770" y="2625448"/>
              <a:ext cx="1834396" cy="229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r">
                <a:lnSpc>
                  <a:spcPts val="1800"/>
                </a:lnSpc>
              </a:pPr>
              <a:r>
                <a:rPr lang="az-Cyrl-AZ" sz="1400" b="1" dirty="0">
                  <a:solidFill>
                    <a:srgbClr val="C00000"/>
                  </a:solidFill>
                  <a:latin typeface="Barlow Bold"/>
                </a:rPr>
                <a:t>до 1</a:t>
              </a:r>
              <a:r>
                <a:rPr lang="en-US" sz="1400" b="1" dirty="0">
                  <a:solidFill>
                    <a:srgbClr val="C00000"/>
                  </a:solidFill>
                  <a:latin typeface="Barlow Bold"/>
                </a:rPr>
                <a:t>6</a:t>
              </a:r>
              <a:r>
                <a:rPr lang="az-Cyrl-AZ" sz="1400" b="1" dirty="0">
                  <a:solidFill>
                    <a:srgbClr val="C00000"/>
                  </a:solidFill>
                  <a:latin typeface="Barlow Bold"/>
                </a:rPr>
                <a:t> жовтня</a:t>
              </a:r>
              <a:endParaRPr lang="en-US" sz="14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27671" name="Text 5"/>
            <p:cNvSpPr>
              <a:spLocks noChangeArrowheads="1"/>
            </p:cNvSpPr>
            <p:nvPr/>
          </p:nvSpPr>
          <p:spPr bwMode="auto">
            <a:xfrm>
              <a:off x="320678" y="2882607"/>
              <a:ext cx="6643488" cy="902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ts val="1750"/>
                </a:lnSpc>
              </a:pPr>
              <a:r>
                <a:rPr lang="uk-UA" sz="1200" b="1" dirty="0">
                  <a:solidFill>
                    <a:srgbClr val="384653"/>
                  </a:solidFill>
                  <a:latin typeface="Montserrat" charset="-52"/>
                </a:rPr>
                <a:t>призначення аспірантам І року наукових керівників </a:t>
              </a:r>
              <a:r>
                <a:rPr lang="uk-UA" sz="1200" dirty="0">
                  <a:solidFill>
                    <a:srgbClr val="384653"/>
                  </a:solidFill>
                  <a:latin typeface="Montserrat" charset="-52"/>
                </a:rPr>
                <a:t>з числа наукових або науково-педагогічних працівників КНЛУ, які мають науковий ступінь </a:t>
              </a:r>
              <a:br>
                <a:rPr lang="uk-UA" sz="1200" dirty="0">
                  <a:solidFill>
                    <a:srgbClr val="384653"/>
                  </a:solidFill>
                  <a:latin typeface="Montserrat" charset="-52"/>
                </a:rPr>
              </a:br>
              <a:r>
                <a:rPr lang="uk-UA" sz="1200" dirty="0">
                  <a:solidFill>
                    <a:srgbClr val="384653"/>
                  </a:solidFill>
                  <a:latin typeface="Montserrat" charset="-52"/>
                </a:rPr>
                <a:t>та відповідну наукову кваліфікацію </a:t>
              </a:r>
              <a:br>
                <a:rPr lang="uk-UA" sz="1200" dirty="0">
                  <a:solidFill>
                    <a:srgbClr val="384653"/>
                  </a:solidFill>
                  <a:latin typeface="Montserrat" charset="-52"/>
                </a:rPr>
              </a:br>
              <a:r>
                <a:rPr lang="uk-UA" sz="1100" i="1" dirty="0">
                  <a:solidFill>
                    <a:srgbClr val="C00000"/>
                  </a:solidFill>
                  <a:latin typeface="Montserrat" charset="-52"/>
                </a:rPr>
                <a:t>(</a:t>
              </a:r>
              <a:r>
                <a:rPr lang="uk-UA" sz="1100" b="1" i="1" dirty="0">
                  <a:solidFill>
                    <a:srgbClr val="C00000"/>
                  </a:solidFill>
                  <a:latin typeface="Montserrat" charset="-52"/>
                </a:rPr>
                <a:t>до 20 жовтня 2026 </a:t>
              </a:r>
              <a:r>
                <a:rPr lang="uk-UA" sz="1100" i="1" dirty="0">
                  <a:solidFill>
                    <a:srgbClr val="C00000"/>
                  </a:solidFill>
                  <a:latin typeface="Montserrat" charset="-52"/>
                </a:rPr>
                <a:t>– надати витяг із засідання кафедри до відділу НДР) </a:t>
              </a:r>
              <a:endParaRPr lang="en-US" sz="1200" i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27672" name="Shape 6"/>
            <p:cNvSpPr>
              <a:spLocks noChangeArrowheads="1"/>
            </p:cNvSpPr>
            <p:nvPr/>
          </p:nvSpPr>
          <p:spPr bwMode="auto">
            <a:xfrm>
              <a:off x="7290917" y="2943841"/>
              <a:ext cx="278844" cy="15240"/>
            </a:xfrm>
            <a:prstGeom prst="roundRect">
              <a:avLst>
                <a:gd name="adj" fmla="val 1372273"/>
              </a:avLst>
            </a:prstGeom>
            <a:solidFill>
              <a:srgbClr val="BACF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73" name="Text 7"/>
            <p:cNvSpPr>
              <a:spLocks noChangeArrowheads="1"/>
            </p:cNvSpPr>
            <p:nvPr/>
          </p:nvSpPr>
          <p:spPr bwMode="auto">
            <a:xfrm>
              <a:off x="7607417" y="2703178"/>
              <a:ext cx="1834396" cy="229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>
                <a:lnSpc>
                  <a:spcPts val="1800"/>
                </a:lnSpc>
              </a:pPr>
              <a:r>
                <a:rPr lang="az-Cyrl-AZ" sz="1400" b="1" dirty="0">
                  <a:solidFill>
                    <a:srgbClr val="C00000"/>
                  </a:solidFill>
                  <a:latin typeface="Barlow Bold"/>
                </a:rPr>
                <a:t>до 06 листопада</a:t>
              </a:r>
              <a:endParaRPr lang="en-US" sz="14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27674" name="Text 8"/>
            <p:cNvSpPr>
              <a:spLocks noChangeArrowheads="1"/>
            </p:cNvSpPr>
            <p:nvPr/>
          </p:nvSpPr>
          <p:spPr bwMode="auto">
            <a:xfrm>
              <a:off x="7615832" y="2949662"/>
              <a:ext cx="6738506" cy="946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lnSpc>
                  <a:spcPts val="1750"/>
                </a:lnSpc>
              </a:pPr>
              <a:r>
                <a:rPr lang="uk-UA" sz="1200" b="1" dirty="0">
                  <a:solidFill>
                    <a:srgbClr val="384653"/>
                  </a:solidFill>
                  <a:latin typeface="Montserrat" charset="-52"/>
                </a:rPr>
                <a:t>погодження</a:t>
              </a:r>
              <a:r>
                <a:rPr lang="uk-UA" sz="1200" dirty="0">
                  <a:solidFill>
                    <a:srgbClr val="384653"/>
                  </a:solidFill>
                  <a:latin typeface="Montserrat" charset="-52"/>
                </a:rPr>
                <a:t> з науковим керівником; обговорення і </a:t>
              </a:r>
              <a:r>
                <a:rPr lang="uk-UA" sz="1200" b="1" dirty="0">
                  <a:solidFill>
                    <a:srgbClr val="384653"/>
                  </a:solidFill>
                  <a:latin typeface="Montserrat" charset="-52"/>
                </a:rPr>
                <a:t>затвердження</a:t>
              </a:r>
              <a:r>
                <a:rPr lang="uk-UA" sz="1200" dirty="0">
                  <a:solidFill>
                    <a:srgbClr val="384653"/>
                  </a:solidFill>
                  <a:latin typeface="Montserrat" charset="-52"/>
                </a:rPr>
                <a:t> </a:t>
              </a:r>
              <a:r>
                <a:rPr lang="uk-UA" sz="1200" b="1" dirty="0">
                  <a:solidFill>
                    <a:srgbClr val="384653"/>
                  </a:solidFill>
                  <a:latin typeface="Montserrat" charset="-52"/>
                </a:rPr>
                <a:t>на</a:t>
              </a:r>
              <a:r>
                <a:rPr lang="uk-UA" sz="1200" dirty="0">
                  <a:solidFill>
                    <a:srgbClr val="384653"/>
                  </a:solidFill>
                  <a:latin typeface="Montserrat" charset="-52"/>
                </a:rPr>
                <a:t> </a:t>
              </a:r>
              <a:r>
                <a:rPr lang="uk-UA" sz="1200" b="1" dirty="0">
                  <a:solidFill>
                    <a:srgbClr val="384653"/>
                  </a:solidFill>
                  <a:latin typeface="Montserrat" charset="-52"/>
                </a:rPr>
                <a:t>засіданнях</a:t>
              </a:r>
              <a:r>
                <a:rPr lang="uk-UA" sz="1200" dirty="0">
                  <a:solidFill>
                    <a:srgbClr val="384653"/>
                  </a:solidFill>
                  <a:latin typeface="Montserrat" charset="-52"/>
                </a:rPr>
                <a:t> </a:t>
              </a:r>
              <a:r>
                <a:rPr lang="uk-UA" sz="1200" b="1" dirty="0">
                  <a:solidFill>
                    <a:srgbClr val="384653"/>
                  </a:solidFill>
                  <a:latin typeface="Montserrat" charset="-52"/>
                </a:rPr>
                <a:t>кафедр</a:t>
              </a:r>
              <a:r>
                <a:rPr lang="uk-UA" sz="1200" dirty="0">
                  <a:solidFill>
                    <a:srgbClr val="384653"/>
                  </a:solidFill>
                  <a:latin typeface="Montserrat" charset="-52"/>
                </a:rPr>
                <a:t>  </a:t>
              </a:r>
              <a:r>
                <a:rPr lang="uk-UA" sz="1200" b="1" dirty="0">
                  <a:solidFill>
                    <a:srgbClr val="384653"/>
                  </a:solidFill>
                  <a:latin typeface="Montserrat" charset="-52"/>
                </a:rPr>
                <a:t>тем дисертацій </a:t>
              </a:r>
              <a:r>
                <a:rPr lang="uk-UA" sz="1200" dirty="0">
                  <a:solidFill>
                    <a:srgbClr val="384653"/>
                  </a:solidFill>
                  <a:latin typeface="Montserrat" charset="-52"/>
                </a:rPr>
                <a:t>для аспірантів І року здобуття освіти</a:t>
              </a:r>
            </a:p>
            <a:p>
              <a:pPr>
                <a:lnSpc>
                  <a:spcPts val="1750"/>
                </a:lnSpc>
              </a:pPr>
              <a:r>
                <a:rPr lang="uk-UA" sz="1100" i="1" dirty="0">
                  <a:solidFill>
                    <a:srgbClr val="C00000"/>
                  </a:solidFill>
                  <a:latin typeface="Montserrat" charset="-52"/>
                </a:rPr>
                <a:t>(</a:t>
              </a:r>
              <a:r>
                <a:rPr lang="uk-UA" sz="1100" b="1" i="1" dirty="0">
                  <a:solidFill>
                    <a:srgbClr val="C00000"/>
                  </a:solidFill>
                  <a:latin typeface="Montserrat" charset="-52"/>
                </a:rPr>
                <a:t>документи</a:t>
              </a:r>
              <a:r>
                <a:rPr lang="uk-UA" sz="1100" i="1" dirty="0">
                  <a:solidFill>
                    <a:srgbClr val="C00000"/>
                  </a:solidFill>
                  <a:latin typeface="Montserrat" charset="-52"/>
                </a:rPr>
                <a:t>:  обґрунтування теми дисертації, список публікацій (за наявності), </a:t>
              </a:r>
              <a:br>
                <a:rPr lang="uk-UA" sz="1100" i="1" dirty="0">
                  <a:solidFill>
                    <a:srgbClr val="C00000"/>
                  </a:solidFill>
                  <a:latin typeface="Montserrat" charset="-52"/>
                </a:rPr>
              </a:br>
              <a:r>
                <a:rPr lang="uk-UA" sz="1100" i="1" dirty="0">
                  <a:solidFill>
                    <a:srgbClr val="C00000"/>
                  </a:solidFill>
                  <a:latin typeface="Montserrat" charset="-52"/>
                </a:rPr>
                <a:t>витяг з протоколу засідання кафедри про затвердження теми)</a:t>
              </a:r>
              <a:endParaRPr lang="en-US" sz="1100" i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27675" name="Shape 9"/>
            <p:cNvSpPr>
              <a:spLocks noChangeArrowheads="1"/>
            </p:cNvSpPr>
            <p:nvPr/>
          </p:nvSpPr>
          <p:spPr bwMode="auto">
            <a:xfrm>
              <a:off x="6975965" y="4314953"/>
              <a:ext cx="278844" cy="15240"/>
            </a:xfrm>
            <a:prstGeom prst="roundRect">
              <a:avLst>
                <a:gd name="adj" fmla="val 1372273"/>
              </a:avLst>
            </a:prstGeom>
            <a:solidFill>
              <a:srgbClr val="BACF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76" name="Text 10"/>
            <p:cNvSpPr>
              <a:spLocks noChangeArrowheads="1"/>
            </p:cNvSpPr>
            <p:nvPr/>
          </p:nvSpPr>
          <p:spPr bwMode="auto">
            <a:xfrm>
              <a:off x="5129770" y="4109692"/>
              <a:ext cx="1834396" cy="229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r">
                <a:lnSpc>
                  <a:spcPts val="1800"/>
                </a:lnSpc>
              </a:pPr>
              <a:r>
                <a:rPr lang="az-Cyrl-AZ" sz="1400" b="1" dirty="0">
                  <a:solidFill>
                    <a:srgbClr val="C00000"/>
                  </a:solidFill>
                  <a:latin typeface="Barlow Bold"/>
                </a:rPr>
                <a:t>до 19 листопада</a:t>
              </a:r>
              <a:endParaRPr lang="en-US" sz="14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27677" name="Text 11"/>
            <p:cNvSpPr>
              <a:spLocks noChangeArrowheads="1"/>
            </p:cNvSpPr>
            <p:nvPr/>
          </p:nvSpPr>
          <p:spPr bwMode="auto">
            <a:xfrm>
              <a:off x="374518" y="4374525"/>
              <a:ext cx="6597771" cy="953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r">
                <a:lnSpc>
                  <a:spcPts val="1750"/>
                </a:lnSpc>
              </a:pPr>
              <a:r>
                <a:rPr lang="uk-UA" sz="1200" dirty="0">
                  <a:solidFill>
                    <a:srgbClr val="384653"/>
                  </a:solidFill>
                  <a:latin typeface="Montserrat" charset="-52"/>
                </a:rPr>
                <a:t>погодження з науковим керівником; </a:t>
              </a:r>
              <a:r>
                <a:rPr lang="uk-UA" sz="1200" b="1" dirty="0">
                  <a:solidFill>
                    <a:srgbClr val="384653"/>
                  </a:solidFill>
                  <a:latin typeface="Montserrat" charset="-52"/>
                </a:rPr>
                <a:t>обговорення і затвердження на засіданнях кафедр Індивідуального плану роботи аспіранта </a:t>
              </a:r>
              <a:br>
                <a:rPr lang="uk-UA" sz="1200" b="1" dirty="0">
                  <a:solidFill>
                    <a:srgbClr val="384653"/>
                  </a:solidFill>
                  <a:latin typeface="Montserrat" charset="-52"/>
                </a:rPr>
              </a:br>
              <a:r>
                <a:rPr lang="uk-UA" sz="1200" dirty="0">
                  <a:solidFill>
                    <a:srgbClr val="384653"/>
                  </a:solidFill>
                  <a:latin typeface="Montserrat" charset="-52"/>
                </a:rPr>
                <a:t>(індивідуального навчального плану та індивідуального плану наукової роботи) </a:t>
              </a:r>
              <a:br>
                <a:rPr lang="uk-UA" sz="1200" dirty="0">
                  <a:solidFill>
                    <a:srgbClr val="384653"/>
                  </a:solidFill>
                  <a:latin typeface="Montserrat" charset="-52"/>
                </a:rPr>
              </a:br>
              <a:r>
                <a:rPr lang="uk-UA" sz="1200" dirty="0">
                  <a:solidFill>
                    <a:srgbClr val="384653"/>
                  </a:solidFill>
                  <a:latin typeface="Montserrat" charset="-52"/>
                </a:rPr>
                <a:t>для аспірантів І року здобуття освіти</a:t>
              </a: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27678" name="Shape 12"/>
            <p:cNvSpPr>
              <a:spLocks noChangeArrowheads="1"/>
            </p:cNvSpPr>
            <p:nvPr/>
          </p:nvSpPr>
          <p:spPr bwMode="auto">
            <a:xfrm>
              <a:off x="7290916" y="4202657"/>
              <a:ext cx="278844" cy="15240"/>
            </a:xfrm>
            <a:prstGeom prst="roundRect">
              <a:avLst>
                <a:gd name="adj" fmla="val 1372273"/>
              </a:avLst>
            </a:prstGeom>
            <a:solidFill>
              <a:srgbClr val="BACF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79" name="Text 13"/>
            <p:cNvSpPr>
              <a:spLocks noChangeArrowheads="1"/>
            </p:cNvSpPr>
            <p:nvPr/>
          </p:nvSpPr>
          <p:spPr bwMode="auto">
            <a:xfrm>
              <a:off x="7615832" y="3993843"/>
              <a:ext cx="1834396" cy="229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>
                <a:lnSpc>
                  <a:spcPts val="1800"/>
                </a:lnSpc>
              </a:pPr>
              <a:r>
                <a:rPr lang="uk-UA" sz="1400" b="1" dirty="0">
                  <a:solidFill>
                    <a:srgbClr val="C00000"/>
                  </a:solidFill>
                  <a:latin typeface="Barlow Bold"/>
                </a:rPr>
                <a:t>09</a:t>
              </a:r>
              <a:r>
                <a:rPr lang="az-Cyrl-AZ" sz="1400" b="1" dirty="0">
                  <a:solidFill>
                    <a:srgbClr val="C00000"/>
                  </a:solidFill>
                  <a:latin typeface="Barlow Bold"/>
                </a:rPr>
                <a:t> </a:t>
              </a:r>
              <a:r>
                <a:rPr lang="en-US" sz="1400" b="1" dirty="0">
                  <a:solidFill>
                    <a:srgbClr val="C00000"/>
                  </a:solidFill>
                  <a:latin typeface="Barlow Bold"/>
                </a:rPr>
                <a:t> </a:t>
              </a:r>
              <a:r>
                <a:rPr lang="uk-UA" sz="1400" b="1" dirty="0">
                  <a:solidFill>
                    <a:srgbClr val="C00000"/>
                  </a:solidFill>
                  <a:latin typeface="Barlow Bold"/>
                </a:rPr>
                <a:t>л</a:t>
              </a:r>
              <a:r>
                <a:rPr lang="az-Cyrl-AZ" sz="1400" b="1" dirty="0">
                  <a:solidFill>
                    <a:srgbClr val="C00000"/>
                  </a:solidFill>
                  <a:latin typeface="Barlow Bold"/>
                </a:rPr>
                <a:t>истопада</a:t>
              </a:r>
              <a:endParaRPr lang="en-US" sz="14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27680" name="Text 14"/>
            <p:cNvSpPr>
              <a:spLocks noChangeArrowheads="1"/>
            </p:cNvSpPr>
            <p:nvPr/>
          </p:nvSpPr>
          <p:spPr bwMode="auto">
            <a:xfrm>
              <a:off x="7637863" y="4200118"/>
              <a:ext cx="6199823" cy="446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lnSpc>
                  <a:spcPts val="1750"/>
                </a:lnSpc>
              </a:pPr>
              <a:r>
                <a:rPr lang="ru-RU" sz="1200" b="1" dirty="0" err="1">
                  <a:solidFill>
                    <a:srgbClr val="384653"/>
                  </a:solidFill>
                  <a:latin typeface="Montserrat" charset="-52"/>
                </a:rPr>
                <a:t>наукова</a:t>
              </a:r>
              <a:r>
                <a:rPr lang="ru-RU" sz="1200" b="1" dirty="0">
                  <a:solidFill>
                    <a:srgbClr val="384653"/>
                  </a:solidFill>
                  <a:latin typeface="Montserrat" charset="-52"/>
                </a:rPr>
                <a:t> </a:t>
              </a:r>
              <a:r>
                <a:rPr lang="ru-RU" sz="1200" b="1" dirty="0" err="1">
                  <a:solidFill>
                    <a:srgbClr val="384653"/>
                  </a:solidFill>
                  <a:latin typeface="Montserrat" charset="-52"/>
                </a:rPr>
                <a:t>експертиза</a:t>
              </a:r>
              <a:r>
                <a:rPr lang="ru-RU" sz="1200" b="1" dirty="0">
                  <a:solidFill>
                    <a:srgbClr val="384653"/>
                  </a:solidFill>
                  <a:latin typeface="Montserrat" charset="-52"/>
                </a:rPr>
                <a:t> тем </a:t>
              </a:r>
              <a:r>
                <a:rPr lang="ru-RU" sz="1200" b="1" dirty="0" err="1">
                  <a:solidFill>
                    <a:srgbClr val="384653"/>
                  </a:solidFill>
                  <a:latin typeface="Montserrat" charset="-52"/>
                </a:rPr>
                <a:t>дисертацій</a:t>
              </a:r>
              <a:r>
                <a:rPr lang="ru-RU" sz="1200" b="1" dirty="0">
                  <a:solidFill>
                    <a:srgbClr val="384653"/>
                  </a:solidFill>
                  <a:latin typeface="Montserrat" charset="-52"/>
                </a:rPr>
                <a:t> </a:t>
              </a:r>
              <a:r>
                <a:rPr lang="ru-RU" sz="1200" dirty="0">
                  <a:solidFill>
                    <a:srgbClr val="384653"/>
                  </a:solidFill>
                  <a:latin typeface="Montserrat" charset="-52"/>
                </a:rPr>
                <a:t>на </a:t>
              </a:r>
              <a:r>
                <a:rPr lang="ru-RU" sz="1200" dirty="0" err="1">
                  <a:solidFill>
                    <a:srgbClr val="384653"/>
                  </a:solidFill>
                  <a:latin typeface="Montserrat" charset="-52"/>
                </a:rPr>
                <a:t>засіданні</a:t>
              </a:r>
              <a:r>
                <a:rPr lang="ru-RU" sz="1200" dirty="0">
                  <a:solidFill>
                    <a:srgbClr val="384653"/>
                  </a:solidFill>
                  <a:latin typeface="Montserrat" charset="-52"/>
                </a:rPr>
                <a:t> </a:t>
              </a:r>
              <a:r>
                <a:rPr lang="ru-RU" sz="1200" dirty="0" err="1">
                  <a:solidFill>
                    <a:srgbClr val="384653"/>
                  </a:solidFill>
                  <a:latin typeface="Montserrat" charset="-52"/>
                </a:rPr>
                <a:t>Науково-координаційної</a:t>
              </a:r>
              <a:r>
                <a:rPr lang="ru-RU" sz="1200" dirty="0">
                  <a:solidFill>
                    <a:srgbClr val="384653"/>
                  </a:solidFill>
                  <a:latin typeface="Montserrat" charset="-52"/>
                </a:rPr>
                <a:t> ради КНЛУ</a:t>
              </a:r>
            </a:p>
          </p:txBody>
        </p:sp>
        <p:sp>
          <p:nvSpPr>
            <p:cNvPr id="27681" name="Shape 15"/>
            <p:cNvSpPr>
              <a:spLocks noChangeArrowheads="1"/>
            </p:cNvSpPr>
            <p:nvPr/>
          </p:nvSpPr>
          <p:spPr bwMode="auto">
            <a:xfrm>
              <a:off x="7330440" y="5272207"/>
              <a:ext cx="278844" cy="15240"/>
            </a:xfrm>
            <a:prstGeom prst="roundRect">
              <a:avLst>
                <a:gd name="adj" fmla="val 1372273"/>
              </a:avLst>
            </a:prstGeom>
            <a:solidFill>
              <a:srgbClr val="BACF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2" name="Text 13"/>
            <p:cNvSpPr>
              <a:spLocks noChangeArrowheads="1"/>
            </p:cNvSpPr>
            <p:nvPr/>
          </p:nvSpPr>
          <p:spPr bwMode="auto">
            <a:xfrm>
              <a:off x="7637863" y="4905391"/>
              <a:ext cx="1834396" cy="229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>
                <a:lnSpc>
                  <a:spcPts val="1800"/>
                </a:lnSpc>
              </a:pPr>
              <a:r>
                <a:rPr lang="az-Cyrl-AZ" sz="1400" b="1" dirty="0">
                  <a:solidFill>
                    <a:srgbClr val="C00000"/>
                  </a:solidFill>
                  <a:latin typeface="Barlow Bold"/>
                </a:rPr>
                <a:t>23 </a:t>
              </a:r>
              <a:r>
                <a:rPr lang="en-US" sz="1400" b="1" dirty="0">
                  <a:solidFill>
                    <a:srgbClr val="C00000"/>
                  </a:solidFill>
                  <a:latin typeface="Barlow Bold"/>
                </a:rPr>
                <a:t> </a:t>
              </a:r>
              <a:r>
                <a:rPr lang="az-Cyrl-AZ" sz="1400" b="1" dirty="0">
                  <a:solidFill>
                    <a:srgbClr val="C00000"/>
                  </a:solidFill>
                  <a:latin typeface="Barlow Bold"/>
                </a:rPr>
                <a:t>листопада</a:t>
              </a:r>
              <a:endParaRPr lang="en-US" sz="14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27683" name="Text 14"/>
            <p:cNvSpPr>
              <a:spLocks noChangeArrowheads="1"/>
            </p:cNvSpPr>
            <p:nvPr/>
          </p:nvSpPr>
          <p:spPr bwMode="auto">
            <a:xfrm>
              <a:off x="7637863" y="5162432"/>
              <a:ext cx="6199823" cy="44600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92075">
                <a:lnSpc>
                  <a:spcPts val="1750"/>
                </a:lnSpc>
              </a:pPr>
              <a:r>
                <a:rPr lang="uk-UA" sz="1200" b="1" dirty="0">
                  <a:solidFill>
                    <a:srgbClr val="384653"/>
                  </a:solidFill>
                  <a:latin typeface="Montserrat" charset="-52"/>
                </a:rPr>
                <a:t>затвердження вченою радою КНЛУ Індивідуальних планів роботи аспірантів і тем дисертацій аспірантів І року здобуття освіти</a:t>
              </a:r>
              <a:endParaRPr lang="en-US" sz="1200" dirty="0">
                <a:latin typeface="Calibri" pitchFamily="34" charset="0"/>
              </a:endParaRPr>
            </a:p>
          </p:txBody>
        </p:sp>
      </p:grpSp>
      <p:sp>
        <p:nvSpPr>
          <p:cNvPr id="27659" name="Rectangle 32"/>
          <p:cNvSpPr>
            <a:spLocks noChangeArrowheads="1"/>
          </p:cNvSpPr>
          <p:nvPr/>
        </p:nvSpPr>
        <p:spPr bwMode="auto">
          <a:xfrm>
            <a:off x="8650288" y="7850188"/>
            <a:ext cx="51339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200" i="1" dirty="0">
                <a:latin typeface="Calibri" pitchFamily="34" charset="0"/>
                <a:hlinkClick r:id="rId6"/>
              </a:rPr>
              <a:t>Положення про Індивідуальний план роботи аспіранта КНЛУ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27660" name="Rectangle 33"/>
          <p:cNvSpPr>
            <a:spLocks noChangeArrowheads="1"/>
          </p:cNvSpPr>
          <p:nvPr/>
        </p:nvSpPr>
        <p:spPr bwMode="auto">
          <a:xfrm>
            <a:off x="247650" y="7823200"/>
            <a:ext cx="39655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200" i="1" dirty="0">
                <a:latin typeface="Calibri" pitchFamily="34" charset="0"/>
                <a:hlinkClick r:id="rId7"/>
              </a:rPr>
              <a:t>Положення про науково- координаційну раду КНЛУ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27661" name="Rectangle 35"/>
          <p:cNvSpPr>
            <a:spLocks noChangeArrowheads="1"/>
          </p:cNvSpPr>
          <p:nvPr/>
        </p:nvSpPr>
        <p:spPr bwMode="auto">
          <a:xfrm>
            <a:off x="4635500" y="7754938"/>
            <a:ext cx="37179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100" i="1" dirty="0">
                <a:latin typeface="Calibri" pitchFamily="34" charset="0"/>
                <a:hlinkClick r:id="rId8"/>
              </a:rPr>
              <a:t>Положення про наукового керівника здобувача вищої освіти ступеня доктора філософії у КНЛУ</a:t>
            </a:r>
            <a:endParaRPr lang="en-US" sz="1100" dirty="0">
              <a:latin typeface="Calibri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25049" y="6199374"/>
            <a:ext cx="1740921" cy="155635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623786" y="6183868"/>
            <a:ext cx="2382777" cy="163815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833378" y="6199374"/>
            <a:ext cx="2980822" cy="162737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27665" name="Picture 5" descr="E:\Грищук\Аспіранти, докторанти\Збори аспірантів+презентації\Збори з аспірантами 11.2025\Інд.план.jpe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985250" y="6154738"/>
            <a:ext cx="166687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6" name="Picture 6" descr="E:\Грищук\Аспіранти, докторанти\Збори аспірантів+презентації\Збори з аспірантами 11.2025\наук.кер.jpe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007225" y="6165850"/>
            <a:ext cx="1643063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7" name="Picture 8" descr="E:\Грищук\Аспіранти, докторанти\Збори аспірантів+презентації\Збори з аспірантами 11.2025\нкр.jpe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560638" y="6102350"/>
            <a:ext cx="1652587" cy="165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630400" cy="487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кутник 14"/>
          <p:cNvSpPr/>
          <p:nvPr/>
        </p:nvSpPr>
        <p:spPr>
          <a:xfrm>
            <a:off x="0" y="7396163"/>
            <a:ext cx="14630400" cy="7889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9699" name="Text 0"/>
          <p:cNvSpPr>
            <a:spLocks noChangeArrowheads="1"/>
          </p:cNvSpPr>
          <p:nvPr/>
        </p:nvSpPr>
        <p:spPr bwMode="auto">
          <a:xfrm>
            <a:off x="3337276" y="3282229"/>
            <a:ext cx="697056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4900"/>
              </a:lnSpc>
            </a:pPr>
            <a:r>
              <a:rPr lang="uk-UA" sz="3900" b="1" dirty="0">
                <a:solidFill>
                  <a:srgbClr val="2E3C4E"/>
                </a:solidFill>
                <a:latin typeface="Barlow Bold"/>
              </a:rPr>
              <a:t>АСПІРАНТИ  1, 2 РОКІВ ЗДОБУТТЯ ОСВІТИ</a:t>
            </a:r>
            <a:endParaRPr lang="en-US" sz="3900" dirty="0">
              <a:latin typeface="Calibri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4809" t="5611" r="3421" b="11619"/>
          <a:stretch/>
        </p:blipFill>
        <p:spPr>
          <a:xfrm>
            <a:off x="9855236" y="5746645"/>
            <a:ext cx="4546730" cy="23374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/>
          <a:srcRect b="32953"/>
          <a:stretch/>
        </p:blipFill>
        <p:spPr>
          <a:xfrm rot="534851">
            <a:off x="10591070" y="2002027"/>
            <a:ext cx="3278350" cy="39111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/>
          <a:srcRect b="7085"/>
          <a:stretch/>
        </p:blipFill>
        <p:spPr>
          <a:xfrm>
            <a:off x="11707554" y="475797"/>
            <a:ext cx="2538609" cy="31449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кутник 14"/>
          <p:cNvSpPr/>
          <p:nvPr/>
        </p:nvSpPr>
        <p:spPr>
          <a:xfrm>
            <a:off x="0" y="7396163"/>
            <a:ext cx="14630400" cy="7889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pic>
        <p:nvPicPr>
          <p:cNvPr id="31746" name="Image 0" descr="preencoded.png"/>
          <p:cNvPicPr>
            <a:picLocks noChangeAspect="1"/>
          </p:cNvPicPr>
          <p:nvPr/>
        </p:nvPicPr>
        <p:blipFill>
          <a:blip r:embed="rId3"/>
          <a:srcRect b="10373"/>
          <a:stretch>
            <a:fillRect/>
          </a:stretch>
        </p:blipFill>
        <p:spPr bwMode="auto">
          <a:xfrm>
            <a:off x="7938" y="0"/>
            <a:ext cx="14630400" cy="185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0"/>
          <p:cNvSpPr/>
          <p:nvPr/>
        </p:nvSpPr>
        <p:spPr>
          <a:xfrm>
            <a:off x="600075" y="1915164"/>
            <a:ext cx="13322300" cy="975518"/>
          </a:xfrm>
          <a:prstGeom prst="rect">
            <a:avLst/>
          </a:prstGeom>
          <a:noFill/>
          <a:ln/>
        </p:spPr>
        <p:txBody>
          <a:bodyPr wrap="none" lIns="0" tIns="0" rIns="0" bIns="0"/>
          <a:lstStyle/>
          <a:p>
            <a:pPr>
              <a:lnSpc>
                <a:spcPts val="3700"/>
              </a:lnSpc>
            </a:pPr>
            <a:r>
              <a:rPr lang="uk-UA" sz="2900" b="1" dirty="0">
                <a:solidFill>
                  <a:srgbClr val="2E3C4E"/>
                </a:solidFill>
                <a:latin typeface="Barlow Bold"/>
              </a:rPr>
              <a:t>ГРАФІК ОСВІТНЬОГО ПРОЦЕСУ </a:t>
            </a:r>
          </a:p>
          <a:p>
            <a:pPr>
              <a:lnSpc>
                <a:spcPts val="3700"/>
              </a:lnSpc>
            </a:pPr>
            <a:r>
              <a:rPr lang="az-Cyrl-AZ" sz="2900" b="1" dirty="0">
                <a:solidFill>
                  <a:srgbClr val="2E3C4E"/>
                </a:solidFill>
                <a:latin typeface="Barlow Bold"/>
              </a:rPr>
              <a:t>І </a:t>
            </a:r>
            <a:r>
              <a:rPr lang="en-US" sz="2900" b="1" dirty="0">
                <a:solidFill>
                  <a:srgbClr val="2E3C4E"/>
                </a:solidFill>
                <a:latin typeface="Barlow Bold"/>
              </a:rPr>
              <a:t>СЕМЕСТР</a:t>
            </a:r>
            <a:r>
              <a:rPr lang="az-Cyrl-AZ" sz="2900" b="1" dirty="0">
                <a:solidFill>
                  <a:srgbClr val="2E3C4E"/>
                </a:solidFill>
                <a:latin typeface="Barlow Bold"/>
              </a:rPr>
              <a:t> </a:t>
            </a:r>
            <a:r>
              <a:rPr lang="az-Cyrl-AZ" sz="2900" dirty="0">
                <a:solidFill>
                  <a:srgbClr val="2E3C4E"/>
                </a:solidFill>
                <a:latin typeface="Barlow Bold"/>
              </a:rPr>
              <a:t>(І та ІІ рік здобуття освіти)</a:t>
            </a:r>
            <a:endParaRPr lang="en-US" sz="2900" dirty="0">
              <a:latin typeface="Calibri" pitchFamily="34" charset="0"/>
            </a:endParaRPr>
          </a:p>
        </p:txBody>
      </p:sp>
      <p:sp>
        <p:nvSpPr>
          <p:cNvPr id="31748" name="Shape 2"/>
          <p:cNvSpPr>
            <a:spLocks noChangeArrowheads="1"/>
          </p:cNvSpPr>
          <p:nvPr/>
        </p:nvSpPr>
        <p:spPr bwMode="auto">
          <a:xfrm flipV="1">
            <a:off x="577849" y="5202555"/>
            <a:ext cx="11638703" cy="45719"/>
          </a:xfrm>
          <a:prstGeom prst="roundRect">
            <a:avLst>
              <a:gd name="adj" fmla="val 1422810"/>
            </a:avLst>
          </a:prstGeom>
          <a:solidFill>
            <a:srgbClr val="BACF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49" name="Shape 3"/>
          <p:cNvSpPr>
            <a:spLocks noChangeArrowheads="1"/>
          </p:cNvSpPr>
          <p:nvPr/>
        </p:nvSpPr>
        <p:spPr bwMode="auto">
          <a:xfrm>
            <a:off x="2755900" y="4814888"/>
            <a:ext cx="15875" cy="433387"/>
          </a:xfrm>
          <a:prstGeom prst="roundRect">
            <a:avLst>
              <a:gd name="adj" fmla="val 1422810"/>
            </a:avLst>
          </a:prstGeom>
          <a:solidFill>
            <a:srgbClr val="BACF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1750" name="Image 1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09863" y="5194300"/>
            <a:ext cx="10795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Shape 4"/>
          <p:cNvSpPr>
            <a:spLocks noChangeArrowheads="1"/>
          </p:cNvSpPr>
          <p:nvPr/>
        </p:nvSpPr>
        <p:spPr bwMode="auto">
          <a:xfrm>
            <a:off x="577849" y="3045856"/>
            <a:ext cx="5680073" cy="1787809"/>
          </a:xfrm>
          <a:prstGeom prst="roundRect">
            <a:avLst>
              <a:gd name="adj" fmla="val 15389"/>
            </a:avLst>
          </a:prstGeom>
          <a:solidFill>
            <a:srgbClr val="D4E9F7"/>
          </a:solidFill>
          <a:ln w="7620">
            <a:solidFill>
              <a:srgbClr val="BACFDD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5" name="Shape 8"/>
          <p:cNvSpPr>
            <a:spLocks noChangeArrowheads="1"/>
          </p:cNvSpPr>
          <p:nvPr/>
        </p:nvSpPr>
        <p:spPr bwMode="auto">
          <a:xfrm>
            <a:off x="5032375" y="5248275"/>
            <a:ext cx="14288" cy="433388"/>
          </a:xfrm>
          <a:prstGeom prst="roundRect">
            <a:avLst>
              <a:gd name="adj" fmla="val 1422810"/>
            </a:avLst>
          </a:prstGeom>
          <a:solidFill>
            <a:srgbClr val="BACF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1756" name="Image 2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84750" y="5194300"/>
            <a:ext cx="10953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61" name="Shape 13"/>
          <p:cNvSpPr>
            <a:spLocks noChangeArrowheads="1"/>
          </p:cNvSpPr>
          <p:nvPr/>
        </p:nvSpPr>
        <p:spPr bwMode="auto">
          <a:xfrm>
            <a:off x="7307263" y="4814888"/>
            <a:ext cx="15875" cy="433387"/>
          </a:xfrm>
          <a:prstGeom prst="roundRect">
            <a:avLst>
              <a:gd name="adj" fmla="val 1422810"/>
            </a:avLst>
          </a:prstGeom>
          <a:solidFill>
            <a:srgbClr val="BACF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1762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61225" y="5194300"/>
            <a:ext cx="10795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63" name="Shape 14"/>
          <p:cNvSpPr>
            <a:spLocks noChangeArrowheads="1"/>
          </p:cNvSpPr>
          <p:nvPr/>
        </p:nvSpPr>
        <p:spPr bwMode="auto">
          <a:xfrm>
            <a:off x="6676528" y="3045857"/>
            <a:ext cx="5433716" cy="1769032"/>
          </a:xfrm>
          <a:prstGeom prst="roundRect">
            <a:avLst>
              <a:gd name="adj" fmla="val 15389"/>
            </a:avLst>
          </a:prstGeom>
          <a:solidFill>
            <a:srgbClr val="D4E9F7"/>
          </a:solidFill>
          <a:ln w="7620">
            <a:solidFill>
              <a:srgbClr val="BACFDD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7" name="Shape 18"/>
          <p:cNvSpPr>
            <a:spLocks noChangeArrowheads="1"/>
          </p:cNvSpPr>
          <p:nvPr/>
        </p:nvSpPr>
        <p:spPr bwMode="auto">
          <a:xfrm>
            <a:off x="9583738" y="5248275"/>
            <a:ext cx="14287" cy="433388"/>
          </a:xfrm>
          <a:prstGeom prst="roundRect">
            <a:avLst>
              <a:gd name="adj" fmla="val 1422810"/>
            </a:avLst>
          </a:prstGeom>
          <a:solidFill>
            <a:srgbClr val="BACF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1768" name="Image 4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36113" y="5194300"/>
            <a:ext cx="10953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74" name="Image 5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12588" y="5194300"/>
            <a:ext cx="10795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Групувати 5">
            <a:extLst>
              <a:ext uri="{FF2B5EF4-FFF2-40B4-BE49-F238E27FC236}">
                <a16:creationId xmlns:a16="http://schemas.microsoft.com/office/drawing/2014/main" id="{06EB7CD8-8613-47F6-885A-1E4968AC3F9B}"/>
              </a:ext>
            </a:extLst>
          </p:cNvPr>
          <p:cNvGrpSpPr/>
          <p:nvPr/>
        </p:nvGrpSpPr>
        <p:grpSpPr>
          <a:xfrm>
            <a:off x="12238038" y="3958038"/>
            <a:ext cx="2245512" cy="2047873"/>
            <a:chOff x="12599188" y="5681662"/>
            <a:chExt cx="1906590" cy="2047873"/>
          </a:xfrm>
        </p:grpSpPr>
        <p:sp>
          <p:nvSpPr>
            <p:cNvPr id="31779" name="Shape 24"/>
            <p:cNvSpPr>
              <a:spLocks noChangeArrowheads="1"/>
            </p:cNvSpPr>
            <p:nvPr/>
          </p:nvSpPr>
          <p:spPr bwMode="auto">
            <a:xfrm>
              <a:off x="12599188" y="5681662"/>
              <a:ext cx="1906589" cy="2047873"/>
            </a:xfrm>
            <a:prstGeom prst="roundRect">
              <a:avLst>
                <a:gd name="adj" fmla="val 15389"/>
              </a:avLst>
            </a:prstGeom>
            <a:solidFill>
              <a:srgbClr val="D4E9F7"/>
            </a:solidFill>
            <a:ln w="7620">
              <a:solidFill>
                <a:srgbClr val="BACFDD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0" name="Text 25"/>
            <p:cNvSpPr>
              <a:spLocks noChangeArrowheads="1"/>
            </p:cNvSpPr>
            <p:nvPr/>
          </p:nvSpPr>
          <p:spPr bwMode="auto">
            <a:xfrm>
              <a:off x="12599190" y="6343171"/>
              <a:ext cx="1906588" cy="349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>
                <a:lnSpc>
                  <a:spcPts val="1800"/>
                </a:lnSpc>
              </a:pPr>
              <a:r>
                <a:rPr lang="az-Cyrl-AZ" sz="1600" b="1" dirty="0">
                  <a:solidFill>
                    <a:srgbClr val="384653"/>
                  </a:solidFill>
                  <a:latin typeface="Montserrat" charset="-52"/>
                </a:rPr>
                <a:t>1</a:t>
              </a:r>
              <a:r>
                <a:rPr lang="uk-UA" sz="1600" b="1" dirty="0">
                  <a:solidFill>
                    <a:srgbClr val="384653"/>
                  </a:solidFill>
                  <a:latin typeface="Montserrat" charset="-52"/>
                </a:rPr>
                <a:t>1</a:t>
              </a:r>
              <a:r>
                <a:rPr lang="en-US" sz="1600" b="1" dirty="0">
                  <a:solidFill>
                    <a:srgbClr val="384653"/>
                  </a:solidFill>
                  <a:latin typeface="Montserrat" charset="-52"/>
                </a:rPr>
                <a:t>– </a:t>
              </a:r>
              <a:r>
                <a:rPr lang="az-Cyrl-AZ" sz="1600" b="1" dirty="0">
                  <a:solidFill>
                    <a:srgbClr val="384653"/>
                  </a:solidFill>
                  <a:latin typeface="Montserrat" charset="-52"/>
                </a:rPr>
                <a:t>29</a:t>
              </a:r>
              <a:r>
                <a:rPr lang="en-US" sz="1600" b="1" dirty="0">
                  <a:solidFill>
                    <a:srgbClr val="384653"/>
                  </a:solidFill>
                  <a:latin typeface="Montserrat" charset="-52"/>
                </a:rPr>
                <a:t> </a:t>
              </a:r>
              <a:r>
                <a:rPr lang="en-US" sz="1600" b="1" dirty="0" err="1">
                  <a:solidFill>
                    <a:srgbClr val="384653"/>
                  </a:solidFill>
                  <a:latin typeface="Montserrat" charset="-52"/>
                </a:rPr>
                <a:t>січня</a:t>
              </a:r>
              <a:r>
                <a:rPr lang="uk-UA" sz="1600" b="1" dirty="0">
                  <a:solidFill>
                    <a:srgbClr val="384653"/>
                  </a:solidFill>
                  <a:latin typeface="Montserrat" charset="-52"/>
                </a:rPr>
                <a:t> 2027</a:t>
              </a:r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40" name="Text 26"/>
            <p:cNvSpPr/>
            <p:nvPr/>
          </p:nvSpPr>
          <p:spPr>
            <a:xfrm>
              <a:off x="12599190" y="6754418"/>
              <a:ext cx="1901825" cy="238125"/>
            </a:xfrm>
            <a:prstGeom prst="rect">
              <a:avLst/>
            </a:prstGeom>
            <a:noFill/>
            <a:ln/>
          </p:spPr>
          <p:txBody>
            <a:bodyPr wrap="none" lIns="0" tIns="0" rIns="0" bIns="0"/>
            <a:lstStyle/>
            <a:p>
              <a:pPr algn="ctr">
                <a:lnSpc>
                  <a:spcPts val="1850"/>
                </a:lnSpc>
              </a:pPr>
              <a:r>
                <a:rPr lang="az-Cyrl-AZ" b="1" dirty="0">
                  <a:solidFill>
                    <a:srgbClr val="384653"/>
                  </a:solidFill>
                  <a:latin typeface="Barlow Bold"/>
                </a:rPr>
                <a:t>Зимові канікули</a:t>
              </a:r>
              <a:endParaRPr lang="en-US" dirty="0">
                <a:latin typeface="Calibri" pitchFamily="34" charset="0"/>
              </a:endParaRPr>
            </a:p>
          </p:txBody>
        </p:sp>
      </p:grpSp>
      <p:pic>
        <p:nvPicPr>
          <p:cNvPr id="31782" name="Picture 2" descr="E:\Грищук\Аспіранти, докторанти\Збори аспірантів+презентації\Збори з аспірантами 11.2025\графіки навчального процесу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3551" y="5329349"/>
            <a:ext cx="1949450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83" name="Rectangle 41"/>
          <p:cNvSpPr>
            <a:spLocks noChangeArrowheads="1"/>
          </p:cNvSpPr>
          <p:nvPr/>
        </p:nvSpPr>
        <p:spPr bwMode="auto">
          <a:xfrm>
            <a:off x="249238" y="7184478"/>
            <a:ext cx="23780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i="1" dirty="0">
                <a:latin typeface="Calibri" pitchFamily="34" charset="0"/>
                <a:hlinkClick r:id="rId6"/>
              </a:rPr>
              <a:t>Графіки </a:t>
            </a:r>
          </a:p>
          <a:p>
            <a:pPr algn="ctr"/>
            <a:r>
              <a:rPr lang="uk-UA" i="1" dirty="0">
                <a:latin typeface="Calibri" pitchFamily="34" charset="0"/>
                <a:hlinkClick r:id="rId6"/>
              </a:rPr>
              <a:t>освітнього </a:t>
            </a:r>
          </a:p>
          <a:p>
            <a:pPr algn="ctr"/>
            <a:r>
              <a:rPr lang="uk-UA" i="1" dirty="0">
                <a:latin typeface="Calibri" pitchFamily="34" charset="0"/>
                <a:hlinkClick r:id="rId6"/>
              </a:rPr>
              <a:t>процесу</a:t>
            </a:r>
            <a:endParaRPr lang="en-US" dirty="0">
              <a:latin typeface="Calibri" pitchFamily="34" charset="0"/>
            </a:endParaRPr>
          </a:p>
        </p:txBody>
      </p:sp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id="{7EAD0304-1DA2-4B78-851D-A384CCE4050E}"/>
              </a:ext>
            </a:extLst>
          </p:cNvPr>
          <p:cNvGrpSpPr/>
          <p:nvPr/>
        </p:nvGrpSpPr>
        <p:grpSpPr>
          <a:xfrm>
            <a:off x="7374845" y="5625541"/>
            <a:ext cx="5166903" cy="2093913"/>
            <a:chOff x="1539052" y="5530879"/>
            <a:chExt cx="5166903" cy="2093913"/>
          </a:xfrm>
        </p:grpSpPr>
        <p:sp>
          <p:nvSpPr>
            <p:cNvPr id="31757" name="Shape 9"/>
            <p:cNvSpPr>
              <a:spLocks noChangeArrowheads="1"/>
            </p:cNvSpPr>
            <p:nvPr/>
          </p:nvSpPr>
          <p:spPr bwMode="auto">
            <a:xfrm>
              <a:off x="1655733" y="5530879"/>
              <a:ext cx="4697413" cy="2093913"/>
            </a:xfrm>
            <a:prstGeom prst="roundRect">
              <a:avLst>
                <a:gd name="adj" fmla="val 15389"/>
              </a:avLst>
            </a:prstGeom>
            <a:solidFill>
              <a:srgbClr val="D4E9F7"/>
            </a:solidFill>
            <a:ln w="7620">
              <a:solidFill>
                <a:srgbClr val="BACFDD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 11"/>
            <p:cNvSpPr/>
            <p:nvPr/>
          </p:nvSpPr>
          <p:spPr>
            <a:xfrm>
              <a:off x="2947164" y="5695583"/>
              <a:ext cx="1957388" cy="236538"/>
            </a:xfrm>
            <a:prstGeom prst="rect">
              <a:avLst/>
            </a:prstGeom>
            <a:noFill/>
            <a:ln/>
          </p:spPr>
          <p:txBody>
            <a:bodyPr wrap="none" lIns="0" tIns="0" rIns="0" bIns="0"/>
            <a:lstStyle/>
            <a:p>
              <a:pPr algn="ctr">
                <a:lnSpc>
                  <a:spcPts val="1850"/>
                </a:lnSpc>
              </a:pPr>
              <a:r>
                <a:rPr lang="en-US" b="1" dirty="0">
                  <a:solidFill>
                    <a:srgbClr val="C00000"/>
                  </a:solidFill>
                  <a:latin typeface="Barlow Bold"/>
                </a:rPr>
                <a:t>ІІ </a:t>
              </a:r>
              <a:r>
                <a:rPr lang="en-US" b="1" dirty="0" err="1">
                  <a:solidFill>
                    <a:srgbClr val="C00000"/>
                  </a:solidFill>
                  <a:latin typeface="Barlow Bold"/>
                </a:rPr>
                <a:t>рік</a:t>
              </a:r>
              <a:r>
                <a:rPr lang="en-US" b="1" dirty="0">
                  <a:solidFill>
                    <a:srgbClr val="C00000"/>
                  </a:solidFill>
                  <a:latin typeface="Barlow Bold"/>
                </a:rPr>
                <a:t>, </a:t>
              </a:r>
              <a:r>
                <a:rPr lang="en-US" b="1" dirty="0" err="1">
                  <a:solidFill>
                    <a:srgbClr val="C00000"/>
                  </a:solidFill>
                  <a:latin typeface="Barlow Bold"/>
                </a:rPr>
                <a:t>заочна</a:t>
              </a:r>
              <a:r>
                <a:rPr lang="en-US" b="1" dirty="0">
                  <a:solidFill>
                    <a:srgbClr val="C00000"/>
                  </a:solidFill>
                  <a:latin typeface="Barlow Bold"/>
                </a:rPr>
                <a:t> </a:t>
              </a:r>
              <a:r>
                <a:rPr lang="en-US" b="1" dirty="0" err="1">
                  <a:solidFill>
                    <a:srgbClr val="C00000"/>
                  </a:solidFill>
                  <a:latin typeface="Barlow Bold"/>
                </a:rPr>
                <a:t>форма</a:t>
              </a:r>
              <a:endParaRPr lang="en-US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grpSp>
          <p:nvGrpSpPr>
            <p:cNvPr id="5" name="Групувати 4">
              <a:extLst>
                <a:ext uri="{FF2B5EF4-FFF2-40B4-BE49-F238E27FC236}">
                  <a16:creationId xmlns:a16="http://schemas.microsoft.com/office/drawing/2014/main" id="{FEE5C284-469E-471B-970E-C34E2C67C25B}"/>
                </a:ext>
              </a:extLst>
            </p:cNvPr>
            <p:cNvGrpSpPr/>
            <p:nvPr/>
          </p:nvGrpSpPr>
          <p:grpSpPr>
            <a:xfrm>
              <a:off x="1539052" y="6177585"/>
              <a:ext cx="5166903" cy="1254071"/>
              <a:chOff x="2410619" y="6328368"/>
              <a:chExt cx="5166903" cy="1254071"/>
            </a:xfrm>
          </p:grpSpPr>
          <p:sp>
            <p:nvSpPr>
              <p:cNvPr id="31758" name="Text 10"/>
              <p:cNvSpPr>
                <a:spLocks noChangeArrowheads="1"/>
              </p:cNvSpPr>
              <p:nvPr/>
            </p:nvSpPr>
            <p:spPr bwMode="auto">
              <a:xfrm>
                <a:off x="2435905" y="6336928"/>
                <a:ext cx="2382952" cy="3057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/>
              <a:lstStyle/>
              <a:p>
                <a:pPr algn="ctr">
                  <a:lnSpc>
                    <a:spcPts val="1800"/>
                  </a:lnSpc>
                </a:pPr>
                <a:r>
                  <a:rPr lang="uk-UA" sz="1400" b="1" dirty="0">
                    <a:solidFill>
                      <a:srgbClr val="384653"/>
                    </a:solidFill>
                    <a:latin typeface="Montserrat" charset="-52"/>
                  </a:rPr>
                  <a:t>01 – 07 жовтня 2026</a:t>
                </a:r>
                <a:endParaRPr lang="en-US" sz="1400" dirty="0">
                  <a:latin typeface="Calibri" pitchFamily="34" charset="0"/>
                </a:endParaRPr>
              </a:p>
            </p:txBody>
          </p:sp>
          <p:sp>
            <p:nvSpPr>
              <p:cNvPr id="31760" name="Text 12"/>
              <p:cNvSpPr>
                <a:spLocks noChangeArrowheads="1"/>
              </p:cNvSpPr>
              <p:nvPr/>
            </p:nvSpPr>
            <p:spPr bwMode="auto">
              <a:xfrm>
                <a:off x="5074033" y="6328368"/>
                <a:ext cx="2199779" cy="3595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>
                  <a:lnSpc>
                    <a:spcPts val="1800"/>
                  </a:lnSpc>
                </a:pPr>
                <a:r>
                  <a:rPr lang="uk-UA" sz="1400" b="1" dirty="0">
                    <a:solidFill>
                      <a:srgbClr val="384653"/>
                    </a:solidFill>
                    <a:latin typeface="Montserrat" charset="-52"/>
                  </a:rPr>
                  <a:t>Настановна</a:t>
                </a:r>
                <a:r>
                  <a:rPr lang="uk-UA" sz="1400" dirty="0">
                    <a:solidFill>
                      <a:srgbClr val="384653"/>
                    </a:solidFill>
                    <a:latin typeface="Montserrat" charset="-52"/>
                  </a:rPr>
                  <a:t> </a:t>
                </a:r>
                <a:r>
                  <a:rPr lang="uk-UA" sz="1400" b="1" dirty="0">
                    <a:solidFill>
                      <a:srgbClr val="384653"/>
                    </a:solidFill>
                    <a:latin typeface="Montserrat" charset="-52"/>
                  </a:rPr>
                  <a:t>сесія</a:t>
                </a:r>
                <a:endParaRPr lang="en-US" sz="1400" b="1" dirty="0">
                  <a:latin typeface="Calibri" pitchFamily="34" charset="0"/>
                </a:endParaRPr>
              </a:p>
            </p:txBody>
          </p:sp>
          <p:sp>
            <p:nvSpPr>
              <p:cNvPr id="41" name="Text 10">
                <a:extLst>
                  <a:ext uri="{FF2B5EF4-FFF2-40B4-BE49-F238E27FC236}">
                    <a16:creationId xmlns:a16="http://schemas.microsoft.com/office/drawing/2014/main" id="{09E1FC00-A083-49E8-9647-7AF7CFBACF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619" y="6925665"/>
                <a:ext cx="2310606" cy="470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/>
              <a:lstStyle/>
              <a:p>
                <a:pPr algn="ctr">
                  <a:lnSpc>
                    <a:spcPts val="1800"/>
                  </a:lnSpc>
                </a:pPr>
                <a:r>
                  <a:rPr lang="uk-UA" sz="1400" b="1" dirty="0">
                    <a:solidFill>
                      <a:srgbClr val="384653"/>
                    </a:solidFill>
                    <a:latin typeface="Montserrat" charset="-52"/>
                  </a:rPr>
                  <a:t>16 - 20 </a:t>
                </a:r>
              </a:p>
              <a:p>
                <a:pPr algn="ctr">
                  <a:lnSpc>
                    <a:spcPts val="1800"/>
                  </a:lnSpc>
                </a:pPr>
                <a:r>
                  <a:rPr lang="uk-UA" sz="1400" b="1" dirty="0">
                    <a:solidFill>
                      <a:srgbClr val="384653"/>
                    </a:solidFill>
                    <a:latin typeface="Montserrat" charset="-52"/>
                  </a:rPr>
                  <a:t>листопада 2026    </a:t>
                </a:r>
                <a:endParaRPr lang="en-US" sz="1400" dirty="0">
                  <a:latin typeface="Calibri" pitchFamily="34" charset="0"/>
                </a:endParaRPr>
              </a:p>
            </p:txBody>
          </p:sp>
          <p:sp>
            <p:nvSpPr>
              <p:cNvPr id="42" name="Text 12">
                <a:extLst>
                  <a:ext uri="{FF2B5EF4-FFF2-40B4-BE49-F238E27FC236}">
                    <a16:creationId xmlns:a16="http://schemas.microsoft.com/office/drawing/2014/main" id="{0710DD53-E5F4-4C95-849C-E3BF2155FA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4033" y="7045383"/>
                <a:ext cx="2503489" cy="5370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just">
                  <a:lnSpc>
                    <a:spcPts val="1800"/>
                  </a:lnSpc>
                </a:pPr>
                <a:r>
                  <a:rPr lang="uk-UA" sz="1400" b="1" dirty="0">
                    <a:solidFill>
                      <a:srgbClr val="384653"/>
                    </a:solidFill>
                    <a:latin typeface="Montserrat" charset="-52"/>
                  </a:rPr>
                  <a:t>Залікова</a:t>
                </a:r>
                <a:r>
                  <a:rPr lang="en-US" sz="1400" b="1" dirty="0">
                    <a:solidFill>
                      <a:srgbClr val="384653"/>
                    </a:solidFill>
                    <a:latin typeface="Montserrat" charset="-52"/>
                  </a:rPr>
                  <a:t> </a:t>
                </a:r>
                <a:r>
                  <a:rPr lang="en-US" sz="1400" b="1" dirty="0" err="1">
                    <a:solidFill>
                      <a:srgbClr val="384653"/>
                    </a:solidFill>
                    <a:latin typeface="Montserrat" charset="-52"/>
                  </a:rPr>
                  <a:t>сесія</a:t>
                </a:r>
                <a:r>
                  <a:rPr lang="uk-UA" sz="1400" b="1" dirty="0">
                    <a:solidFill>
                      <a:srgbClr val="384653"/>
                    </a:solidFill>
                    <a:latin typeface="Montserrat" charset="-52"/>
                  </a:rPr>
                  <a:t>*</a:t>
                </a:r>
                <a:endParaRPr lang="en-US" sz="1400" dirty="0">
                  <a:latin typeface="Calibri" pitchFamily="34" charset="0"/>
                </a:endParaRPr>
              </a:p>
            </p:txBody>
          </p:sp>
          <p:cxnSp>
            <p:nvCxnSpPr>
              <p:cNvPr id="4" name="Пряма сполучна лінія 3">
                <a:extLst>
                  <a:ext uri="{FF2B5EF4-FFF2-40B4-BE49-F238E27FC236}">
                    <a16:creationId xmlns:a16="http://schemas.microsoft.com/office/drawing/2014/main" id="{352B61FF-1F34-4F45-AAC9-89CA13E894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43981" y="6738889"/>
                <a:ext cx="4452938" cy="1904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Групувати 8">
            <a:extLst>
              <a:ext uri="{FF2B5EF4-FFF2-40B4-BE49-F238E27FC236}">
                <a16:creationId xmlns:a16="http://schemas.microsoft.com/office/drawing/2014/main" id="{48863841-7982-48FA-84DC-171308C023A4}"/>
              </a:ext>
            </a:extLst>
          </p:cNvPr>
          <p:cNvGrpSpPr/>
          <p:nvPr/>
        </p:nvGrpSpPr>
        <p:grpSpPr>
          <a:xfrm>
            <a:off x="2539999" y="5606492"/>
            <a:ext cx="4743451" cy="2132013"/>
            <a:chOff x="7366793" y="5681662"/>
            <a:chExt cx="4743451" cy="2132013"/>
          </a:xfrm>
        </p:grpSpPr>
        <p:sp>
          <p:nvSpPr>
            <p:cNvPr id="31769" name="Shape 19"/>
            <p:cNvSpPr>
              <a:spLocks noChangeArrowheads="1"/>
            </p:cNvSpPr>
            <p:nvPr/>
          </p:nvSpPr>
          <p:spPr bwMode="auto">
            <a:xfrm>
              <a:off x="7405689" y="5681662"/>
              <a:ext cx="4704555" cy="2132013"/>
            </a:xfrm>
            <a:prstGeom prst="roundRect">
              <a:avLst>
                <a:gd name="adj" fmla="val 15389"/>
              </a:avLst>
            </a:prstGeom>
            <a:solidFill>
              <a:srgbClr val="D4E9F7"/>
            </a:solidFill>
            <a:ln w="7620">
              <a:solidFill>
                <a:srgbClr val="BACFDD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Text 11">
              <a:extLst>
                <a:ext uri="{FF2B5EF4-FFF2-40B4-BE49-F238E27FC236}">
                  <a16:creationId xmlns:a16="http://schemas.microsoft.com/office/drawing/2014/main" id="{75583587-921E-4935-A219-96073FBDAD14}"/>
                </a:ext>
              </a:extLst>
            </p:cNvPr>
            <p:cNvSpPr/>
            <p:nvPr/>
          </p:nvSpPr>
          <p:spPr>
            <a:xfrm>
              <a:off x="8516144" y="5867003"/>
              <a:ext cx="2239171" cy="213123"/>
            </a:xfrm>
            <a:prstGeom prst="rect">
              <a:avLst/>
            </a:prstGeom>
            <a:noFill/>
            <a:ln/>
          </p:spPr>
          <p:txBody>
            <a:bodyPr wrap="none" lIns="0" tIns="0" rIns="0" bIns="0"/>
            <a:lstStyle/>
            <a:p>
              <a:pPr algn="ctr">
                <a:lnSpc>
                  <a:spcPts val="1850"/>
                </a:lnSpc>
              </a:pPr>
              <a:r>
                <a:rPr lang="en-US" b="1" dirty="0">
                  <a:solidFill>
                    <a:srgbClr val="C00000"/>
                  </a:solidFill>
                  <a:latin typeface="Barlow Bold"/>
                </a:rPr>
                <a:t>І</a:t>
              </a:r>
              <a:r>
                <a:rPr lang="uk-UA" b="1" dirty="0">
                  <a:solidFill>
                    <a:srgbClr val="C00000"/>
                  </a:solidFill>
                  <a:latin typeface="Barlow Bold"/>
                </a:rPr>
                <a:t>І</a:t>
              </a:r>
              <a:r>
                <a:rPr lang="en-US" b="1" dirty="0">
                  <a:solidFill>
                    <a:srgbClr val="C00000"/>
                  </a:solidFill>
                  <a:latin typeface="Barlow Bold"/>
                </a:rPr>
                <a:t> </a:t>
              </a:r>
              <a:r>
                <a:rPr lang="en-US" b="1" dirty="0" err="1">
                  <a:solidFill>
                    <a:srgbClr val="C00000"/>
                  </a:solidFill>
                  <a:latin typeface="Barlow Bold"/>
                </a:rPr>
                <a:t>рік</a:t>
              </a:r>
              <a:r>
                <a:rPr lang="en-US" b="1" dirty="0">
                  <a:solidFill>
                    <a:srgbClr val="C00000"/>
                  </a:solidFill>
                  <a:latin typeface="Barlow Bold"/>
                </a:rPr>
                <a:t>, </a:t>
              </a:r>
              <a:r>
                <a:rPr lang="uk-UA" b="1" dirty="0">
                  <a:solidFill>
                    <a:srgbClr val="C00000"/>
                  </a:solidFill>
                  <a:latin typeface="Barlow Bold"/>
                </a:rPr>
                <a:t>денна</a:t>
              </a:r>
              <a:r>
                <a:rPr lang="en-US" b="1" dirty="0">
                  <a:solidFill>
                    <a:srgbClr val="C00000"/>
                  </a:solidFill>
                  <a:latin typeface="Barlow Bold"/>
                </a:rPr>
                <a:t> </a:t>
              </a:r>
              <a:r>
                <a:rPr lang="en-US" b="1" dirty="0" err="1">
                  <a:solidFill>
                    <a:srgbClr val="C00000"/>
                  </a:solidFill>
                  <a:latin typeface="Barlow Bold"/>
                </a:rPr>
                <a:t>форма</a:t>
              </a:r>
              <a:endParaRPr lang="en-US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grpSp>
          <p:nvGrpSpPr>
            <p:cNvPr id="51" name="Групувати 50">
              <a:extLst>
                <a:ext uri="{FF2B5EF4-FFF2-40B4-BE49-F238E27FC236}">
                  <a16:creationId xmlns:a16="http://schemas.microsoft.com/office/drawing/2014/main" id="{35D114D3-0EB0-4022-8DF5-12341FA405E5}"/>
                </a:ext>
              </a:extLst>
            </p:cNvPr>
            <p:cNvGrpSpPr/>
            <p:nvPr/>
          </p:nvGrpSpPr>
          <p:grpSpPr>
            <a:xfrm>
              <a:off x="7366793" y="6263579"/>
              <a:ext cx="4686300" cy="1374287"/>
              <a:chOff x="2410619" y="6242644"/>
              <a:chExt cx="4686300" cy="1374287"/>
            </a:xfrm>
          </p:grpSpPr>
          <p:sp>
            <p:nvSpPr>
              <p:cNvPr id="52" name="Text 10">
                <a:extLst>
                  <a:ext uri="{FF2B5EF4-FFF2-40B4-BE49-F238E27FC236}">
                    <a16:creationId xmlns:a16="http://schemas.microsoft.com/office/drawing/2014/main" id="{783A15AD-AB39-466E-97BC-05CD4ED2D6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6349" y="6242644"/>
                <a:ext cx="1788318" cy="774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/>
              <a:lstStyle/>
              <a:p>
                <a:pPr algn="ctr">
                  <a:lnSpc>
                    <a:spcPts val="1800"/>
                  </a:lnSpc>
                </a:pPr>
                <a:r>
                  <a:rPr lang="uk-UA" sz="1400" b="1" dirty="0">
                    <a:solidFill>
                      <a:srgbClr val="384653"/>
                    </a:solidFill>
                    <a:latin typeface="Montserrat" charset="-52"/>
                  </a:rPr>
                  <a:t>01 жовтня –</a:t>
                </a:r>
              </a:p>
              <a:p>
                <a:pPr algn="ctr">
                  <a:lnSpc>
                    <a:spcPts val="1800"/>
                  </a:lnSpc>
                </a:pPr>
                <a:r>
                  <a:rPr lang="uk-UA" sz="1400" b="1" dirty="0">
                    <a:solidFill>
                      <a:srgbClr val="384653"/>
                    </a:solidFill>
                    <a:latin typeface="Montserrat" charset="-52"/>
                  </a:rPr>
                  <a:t>04 грудня 2026</a:t>
                </a:r>
                <a:endParaRPr lang="en-US" sz="1400" dirty="0">
                  <a:latin typeface="Calibri" pitchFamily="34" charset="0"/>
                </a:endParaRPr>
              </a:p>
            </p:txBody>
          </p:sp>
          <p:sp>
            <p:nvSpPr>
              <p:cNvPr id="53" name="Text 12">
                <a:extLst>
                  <a:ext uri="{FF2B5EF4-FFF2-40B4-BE49-F238E27FC236}">
                    <a16:creationId xmlns:a16="http://schemas.microsoft.com/office/drawing/2014/main" id="{A048154A-9ECE-4C8E-99ED-F8D074A33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0414" y="6328368"/>
                <a:ext cx="2199779" cy="3595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>
                  <a:lnSpc>
                    <a:spcPts val="1800"/>
                  </a:lnSpc>
                </a:pPr>
                <a:r>
                  <a:rPr lang="uk-UA" sz="1400" b="1" dirty="0">
                    <a:solidFill>
                      <a:srgbClr val="384653"/>
                    </a:solidFill>
                    <a:latin typeface="Montserrat" charset="-52"/>
                  </a:rPr>
                  <a:t>Навчальні заняття</a:t>
                </a:r>
                <a:endParaRPr lang="en-US" sz="1400" b="1" dirty="0">
                  <a:latin typeface="Calibri" pitchFamily="34" charset="0"/>
                </a:endParaRPr>
              </a:p>
            </p:txBody>
          </p:sp>
          <p:sp>
            <p:nvSpPr>
              <p:cNvPr id="54" name="Text 10">
                <a:extLst>
                  <a:ext uri="{FF2B5EF4-FFF2-40B4-BE49-F238E27FC236}">
                    <a16:creationId xmlns:a16="http://schemas.microsoft.com/office/drawing/2014/main" id="{829D8F46-5562-43EC-B829-25925BEBDE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0619" y="6925665"/>
                <a:ext cx="2310606" cy="470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/>
              <a:lstStyle/>
              <a:p>
                <a:pPr algn="ctr">
                  <a:lnSpc>
                    <a:spcPts val="1800"/>
                  </a:lnSpc>
                </a:pPr>
                <a:r>
                  <a:rPr lang="uk-UA" sz="1400" b="1" dirty="0">
                    <a:solidFill>
                      <a:srgbClr val="384653"/>
                    </a:solidFill>
                    <a:latin typeface="Montserrat" charset="-52"/>
                  </a:rPr>
                  <a:t>23 листопада – </a:t>
                </a:r>
              </a:p>
              <a:p>
                <a:pPr algn="ctr">
                  <a:lnSpc>
                    <a:spcPts val="1800"/>
                  </a:lnSpc>
                </a:pPr>
                <a:r>
                  <a:rPr lang="uk-UA" sz="1400" b="1" dirty="0">
                    <a:solidFill>
                      <a:srgbClr val="384653"/>
                    </a:solidFill>
                    <a:latin typeface="Montserrat" charset="-52"/>
                  </a:rPr>
                  <a:t>04 грудня 2026    </a:t>
                </a:r>
                <a:endParaRPr lang="en-US" sz="1400" dirty="0">
                  <a:latin typeface="Calibri" pitchFamily="34" charset="0"/>
                </a:endParaRPr>
              </a:p>
            </p:txBody>
          </p:sp>
          <p:sp>
            <p:nvSpPr>
              <p:cNvPr id="55" name="Text 12">
                <a:extLst>
                  <a:ext uri="{FF2B5EF4-FFF2-40B4-BE49-F238E27FC236}">
                    <a16:creationId xmlns:a16="http://schemas.microsoft.com/office/drawing/2014/main" id="{AD6DDC1B-BF2E-4A70-88B1-812246A0A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0414" y="7020328"/>
                <a:ext cx="2503489" cy="5966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just">
                  <a:lnSpc>
                    <a:spcPts val="1800"/>
                  </a:lnSpc>
                </a:pPr>
                <a:r>
                  <a:rPr lang="uk-UA" sz="1400" b="1" dirty="0">
                    <a:solidFill>
                      <a:srgbClr val="384653"/>
                    </a:solidFill>
                    <a:latin typeface="Montserrat" charset="-52"/>
                  </a:rPr>
                  <a:t>Залікова</a:t>
                </a:r>
                <a:r>
                  <a:rPr lang="en-US" sz="1400" b="1" dirty="0">
                    <a:solidFill>
                      <a:srgbClr val="384653"/>
                    </a:solidFill>
                    <a:latin typeface="Montserrat" charset="-52"/>
                  </a:rPr>
                  <a:t> </a:t>
                </a:r>
                <a:r>
                  <a:rPr lang="en-US" sz="1400" b="1" dirty="0" err="1">
                    <a:solidFill>
                      <a:srgbClr val="384653"/>
                    </a:solidFill>
                    <a:latin typeface="Montserrat" charset="-52"/>
                  </a:rPr>
                  <a:t>сесія</a:t>
                </a:r>
                <a:r>
                  <a:rPr lang="uk-UA" sz="1400" b="1" dirty="0">
                    <a:solidFill>
                      <a:srgbClr val="384653"/>
                    </a:solidFill>
                    <a:latin typeface="Montserrat" charset="-52"/>
                  </a:rPr>
                  <a:t>*</a:t>
                </a:r>
                <a:endParaRPr lang="en-US" sz="1400" dirty="0">
                  <a:latin typeface="Calibri" pitchFamily="34" charset="0"/>
                </a:endParaRPr>
              </a:p>
            </p:txBody>
          </p:sp>
          <p:cxnSp>
            <p:nvCxnSpPr>
              <p:cNvPr id="56" name="Пряма сполучна лінія 55">
                <a:extLst>
                  <a:ext uri="{FF2B5EF4-FFF2-40B4-BE49-F238E27FC236}">
                    <a16:creationId xmlns:a16="http://schemas.microsoft.com/office/drawing/2014/main" id="{BDCCFB51-1CB5-45E9-BA47-9DA09A0865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43981" y="6738889"/>
                <a:ext cx="4452938" cy="1904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" name="Text 11">
            <a:extLst>
              <a:ext uri="{FF2B5EF4-FFF2-40B4-BE49-F238E27FC236}">
                <a16:creationId xmlns:a16="http://schemas.microsoft.com/office/drawing/2014/main" id="{3F3E82E4-6848-4FC7-8C8C-B6144CA9BAA1}"/>
              </a:ext>
            </a:extLst>
          </p:cNvPr>
          <p:cNvSpPr/>
          <p:nvPr/>
        </p:nvSpPr>
        <p:spPr>
          <a:xfrm>
            <a:off x="2355502" y="3164803"/>
            <a:ext cx="2239171" cy="213123"/>
          </a:xfrm>
          <a:prstGeom prst="rect">
            <a:avLst/>
          </a:prstGeom>
          <a:noFill/>
          <a:ln/>
        </p:spPr>
        <p:txBody>
          <a:bodyPr wrap="none" lIns="0" tIns="0" rIns="0" bIns="0"/>
          <a:lstStyle/>
          <a:p>
            <a:pPr algn="ctr">
              <a:lnSpc>
                <a:spcPts val="1850"/>
              </a:lnSpc>
            </a:pPr>
            <a:r>
              <a:rPr lang="en-US" b="1" dirty="0">
                <a:solidFill>
                  <a:srgbClr val="C00000"/>
                </a:solidFill>
                <a:latin typeface="Barlow Bold"/>
              </a:rPr>
              <a:t>І </a:t>
            </a:r>
            <a:r>
              <a:rPr lang="en-US" b="1" dirty="0" err="1">
                <a:solidFill>
                  <a:srgbClr val="C00000"/>
                </a:solidFill>
                <a:latin typeface="Barlow Bold"/>
              </a:rPr>
              <a:t>рік</a:t>
            </a:r>
            <a:r>
              <a:rPr lang="en-US" b="1" dirty="0">
                <a:solidFill>
                  <a:srgbClr val="C00000"/>
                </a:solidFill>
                <a:latin typeface="Barlow Bold"/>
              </a:rPr>
              <a:t>, </a:t>
            </a:r>
            <a:r>
              <a:rPr lang="uk-UA" b="1" dirty="0">
                <a:solidFill>
                  <a:srgbClr val="C00000"/>
                </a:solidFill>
                <a:latin typeface="Barlow Bold"/>
              </a:rPr>
              <a:t>денна</a:t>
            </a:r>
            <a:r>
              <a:rPr lang="en-US" b="1" dirty="0">
                <a:solidFill>
                  <a:srgbClr val="C00000"/>
                </a:solidFill>
                <a:latin typeface="Barlow Bold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Barlow Bold"/>
              </a:rPr>
              <a:t>форма</a:t>
            </a:r>
            <a:endParaRPr lang="en-US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59" name="Text 11">
            <a:extLst>
              <a:ext uri="{FF2B5EF4-FFF2-40B4-BE49-F238E27FC236}">
                <a16:creationId xmlns:a16="http://schemas.microsoft.com/office/drawing/2014/main" id="{3A01DD03-2317-4500-9123-2E1D2C606565}"/>
              </a:ext>
            </a:extLst>
          </p:cNvPr>
          <p:cNvSpPr/>
          <p:nvPr/>
        </p:nvSpPr>
        <p:spPr>
          <a:xfrm>
            <a:off x="8414692" y="3196771"/>
            <a:ext cx="1957388" cy="236538"/>
          </a:xfrm>
          <a:prstGeom prst="rect">
            <a:avLst/>
          </a:prstGeom>
          <a:noFill/>
          <a:ln/>
        </p:spPr>
        <p:txBody>
          <a:bodyPr wrap="none" lIns="0" tIns="0" rIns="0" bIns="0"/>
          <a:lstStyle/>
          <a:p>
            <a:pPr algn="ctr">
              <a:lnSpc>
                <a:spcPts val="1850"/>
              </a:lnSpc>
            </a:pPr>
            <a:r>
              <a:rPr lang="en-US" b="1" dirty="0">
                <a:solidFill>
                  <a:srgbClr val="C00000"/>
                </a:solidFill>
                <a:latin typeface="Barlow Bold"/>
              </a:rPr>
              <a:t>І </a:t>
            </a:r>
            <a:r>
              <a:rPr lang="en-US" b="1" dirty="0" err="1">
                <a:solidFill>
                  <a:srgbClr val="C00000"/>
                </a:solidFill>
                <a:latin typeface="Barlow Bold"/>
              </a:rPr>
              <a:t>рік</a:t>
            </a:r>
            <a:r>
              <a:rPr lang="en-US" b="1" dirty="0">
                <a:solidFill>
                  <a:srgbClr val="C00000"/>
                </a:solidFill>
                <a:latin typeface="Barlow Bold"/>
              </a:rPr>
              <a:t>, </a:t>
            </a:r>
            <a:r>
              <a:rPr lang="en-US" b="1" dirty="0" err="1">
                <a:solidFill>
                  <a:srgbClr val="C00000"/>
                </a:solidFill>
                <a:latin typeface="Barlow Bold"/>
              </a:rPr>
              <a:t>заочна</a:t>
            </a:r>
            <a:r>
              <a:rPr lang="en-US" b="1" dirty="0">
                <a:solidFill>
                  <a:srgbClr val="C00000"/>
                </a:solidFill>
                <a:latin typeface="Barlow Bold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Barlow Bold"/>
              </a:rPr>
              <a:t>форма</a:t>
            </a:r>
            <a:endParaRPr lang="en-US" dirty="0">
              <a:solidFill>
                <a:srgbClr val="C00000"/>
              </a:solidFill>
              <a:latin typeface="Calibri" pitchFamily="34" charset="0"/>
            </a:endParaRPr>
          </a:p>
        </p:txBody>
      </p:sp>
      <p:grpSp>
        <p:nvGrpSpPr>
          <p:cNvPr id="60" name="Групувати 59">
            <a:extLst>
              <a:ext uri="{FF2B5EF4-FFF2-40B4-BE49-F238E27FC236}">
                <a16:creationId xmlns:a16="http://schemas.microsoft.com/office/drawing/2014/main" id="{0F91353A-1802-4CBB-BDE9-76E8D420EBC0}"/>
              </a:ext>
            </a:extLst>
          </p:cNvPr>
          <p:cNvGrpSpPr/>
          <p:nvPr/>
        </p:nvGrpSpPr>
        <p:grpSpPr>
          <a:xfrm>
            <a:off x="660020" y="3546660"/>
            <a:ext cx="6015897" cy="830792"/>
            <a:chOff x="2491287" y="6348809"/>
            <a:chExt cx="4949534" cy="656839"/>
          </a:xfrm>
        </p:grpSpPr>
        <p:sp>
          <p:nvSpPr>
            <p:cNvPr id="61" name="Text 10">
              <a:extLst>
                <a:ext uri="{FF2B5EF4-FFF2-40B4-BE49-F238E27FC236}">
                  <a16:creationId xmlns:a16="http://schemas.microsoft.com/office/drawing/2014/main" id="{3CD4F4AC-EE63-4A81-A69B-1402B85BD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5937" y="6358279"/>
              <a:ext cx="1788318" cy="2160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>
                <a:lnSpc>
                  <a:spcPts val="1800"/>
                </a:lnSpc>
              </a:pPr>
              <a:r>
                <a:rPr lang="uk-UA" sz="1400" b="1" dirty="0">
                  <a:solidFill>
                    <a:srgbClr val="384653"/>
                  </a:solidFill>
                  <a:latin typeface="Montserrat" charset="-52"/>
                </a:rPr>
                <a:t>01 жовтня – 18 грудня 2026</a:t>
              </a:r>
              <a:endParaRPr lang="en-US" sz="1400" dirty="0">
                <a:latin typeface="Calibri" pitchFamily="34" charset="0"/>
              </a:endParaRPr>
            </a:p>
          </p:txBody>
        </p:sp>
        <p:sp>
          <p:nvSpPr>
            <p:cNvPr id="62" name="Text 12">
              <a:extLst>
                <a:ext uri="{FF2B5EF4-FFF2-40B4-BE49-F238E27FC236}">
                  <a16:creationId xmlns:a16="http://schemas.microsoft.com/office/drawing/2014/main" id="{343128B4-F7EE-441F-905D-60AC06840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042" y="6348809"/>
              <a:ext cx="2199779" cy="3164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lnSpc>
                  <a:spcPts val="1800"/>
                </a:lnSpc>
              </a:pPr>
              <a:r>
                <a:rPr lang="uk-UA" sz="1400" b="1" dirty="0">
                  <a:solidFill>
                    <a:srgbClr val="384653"/>
                  </a:solidFill>
                  <a:latin typeface="Montserrat" charset="-52"/>
                </a:rPr>
                <a:t>Навчальні заняття</a:t>
              </a:r>
              <a:endParaRPr lang="en-US" sz="1400" b="1" dirty="0">
                <a:latin typeface="Calibri" pitchFamily="34" charset="0"/>
              </a:endParaRPr>
            </a:p>
          </p:txBody>
        </p:sp>
        <p:sp>
          <p:nvSpPr>
            <p:cNvPr id="63" name="Text 10">
              <a:extLst>
                <a:ext uri="{FF2B5EF4-FFF2-40B4-BE49-F238E27FC236}">
                  <a16:creationId xmlns:a16="http://schemas.microsoft.com/office/drawing/2014/main" id="{85B3F140-6884-4B09-832B-AD729E550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309" y="6710216"/>
              <a:ext cx="2503489" cy="229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>
                <a:lnSpc>
                  <a:spcPts val="1800"/>
                </a:lnSpc>
              </a:pPr>
              <a:r>
                <a:rPr lang="uk-UA" sz="1400" b="1" dirty="0">
                  <a:solidFill>
                    <a:srgbClr val="384653"/>
                  </a:solidFill>
                  <a:latin typeface="Montserrat" charset="-52"/>
                </a:rPr>
                <a:t>07 - 18 грудня 2026    </a:t>
              </a:r>
              <a:endParaRPr lang="en-US" sz="1400" dirty="0">
                <a:latin typeface="Calibri" pitchFamily="34" charset="0"/>
              </a:endParaRPr>
            </a:p>
          </p:txBody>
        </p:sp>
        <p:sp>
          <p:nvSpPr>
            <p:cNvPr id="64" name="Text 12">
              <a:extLst>
                <a:ext uri="{FF2B5EF4-FFF2-40B4-BE49-F238E27FC236}">
                  <a16:creationId xmlns:a16="http://schemas.microsoft.com/office/drawing/2014/main" id="{37FB10D7-ED34-4A78-AA6A-3B783DFCF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042" y="6713784"/>
              <a:ext cx="1805357" cy="291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just">
                <a:lnSpc>
                  <a:spcPts val="1800"/>
                </a:lnSpc>
              </a:pPr>
              <a:r>
                <a:rPr lang="uk-UA" sz="1400" b="1" dirty="0">
                  <a:solidFill>
                    <a:srgbClr val="384653"/>
                  </a:solidFill>
                  <a:latin typeface="Montserrat" charset="-52"/>
                </a:rPr>
                <a:t>Заліки*</a:t>
              </a:r>
              <a:endParaRPr lang="uk-UA" sz="1400" dirty="0">
                <a:solidFill>
                  <a:srgbClr val="384653"/>
                </a:solidFill>
                <a:latin typeface="Montserrat" charset="-52"/>
              </a:endParaRPr>
            </a:p>
            <a:p>
              <a:pPr algn="just">
                <a:lnSpc>
                  <a:spcPts val="1800"/>
                </a:lnSpc>
              </a:pPr>
              <a:endParaRPr lang="en-US" sz="1400" dirty="0">
                <a:latin typeface="Calibri" pitchFamily="34" charset="0"/>
              </a:endParaRPr>
            </a:p>
          </p:txBody>
        </p:sp>
        <p:cxnSp>
          <p:nvCxnSpPr>
            <p:cNvPr id="65" name="Пряма сполучна лінія 64">
              <a:extLst>
                <a:ext uri="{FF2B5EF4-FFF2-40B4-BE49-F238E27FC236}">
                  <a16:creationId xmlns:a16="http://schemas.microsoft.com/office/drawing/2014/main" id="{21A92822-A9F0-46F5-BD0B-F8FA80C79A61}"/>
                </a:ext>
              </a:extLst>
            </p:cNvPr>
            <p:cNvCxnSpPr>
              <a:cxnSpLocks/>
            </p:cNvCxnSpPr>
            <p:nvPr/>
          </p:nvCxnSpPr>
          <p:spPr>
            <a:xfrm>
              <a:off x="2491287" y="6601431"/>
              <a:ext cx="4452938" cy="190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Пряма сполучна лінія 65">
            <a:extLst>
              <a:ext uri="{FF2B5EF4-FFF2-40B4-BE49-F238E27FC236}">
                <a16:creationId xmlns:a16="http://schemas.microsoft.com/office/drawing/2014/main" id="{40C096E1-DD2D-4601-A888-15B757E244A7}"/>
              </a:ext>
            </a:extLst>
          </p:cNvPr>
          <p:cNvCxnSpPr>
            <a:cxnSpLocks/>
          </p:cNvCxnSpPr>
          <p:nvPr/>
        </p:nvCxnSpPr>
        <p:spPr>
          <a:xfrm>
            <a:off x="660020" y="4299181"/>
            <a:ext cx="5412311" cy="23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 10">
            <a:extLst>
              <a:ext uri="{FF2B5EF4-FFF2-40B4-BE49-F238E27FC236}">
                <a16:creationId xmlns:a16="http://schemas.microsoft.com/office/drawing/2014/main" id="{1B150EA6-C902-45C5-9DAD-122828AFA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728" y="4452115"/>
            <a:ext cx="3042859" cy="368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ts val="1800"/>
              </a:lnSpc>
            </a:pPr>
            <a:r>
              <a:rPr lang="uk-UA" sz="1400" b="1" dirty="0">
                <a:solidFill>
                  <a:srgbClr val="384653"/>
                </a:solidFill>
                <a:latin typeface="Montserrat" charset="-52"/>
              </a:rPr>
              <a:t>21 грудня - 01 січня 2026    </a:t>
            </a:r>
            <a:endParaRPr lang="en-US" sz="1400" dirty="0">
              <a:latin typeface="Calibri" pitchFamily="34" charset="0"/>
            </a:endParaRPr>
          </a:p>
        </p:txBody>
      </p:sp>
      <p:sp>
        <p:nvSpPr>
          <p:cNvPr id="69" name="Text 12">
            <a:extLst>
              <a:ext uri="{FF2B5EF4-FFF2-40B4-BE49-F238E27FC236}">
                <a16:creationId xmlns:a16="http://schemas.microsoft.com/office/drawing/2014/main" id="{12C5A206-0C35-4C18-9E7E-93E060B28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2202" y="4456881"/>
            <a:ext cx="2194316" cy="36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>
              <a:lnSpc>
                <a:spcPts val="1800"/>
              </a:lnSpc>
            </a:pPr>
            <a:r>
              <a:rPr lang="uk-UA" sz="1400" b="1" dirty="0">
                <a:solidFill>
                  <a:srgbClr val="384653"/>
                </a:solidFill>
                <a:latin typeface="Montserrat" charset="-52"/>
              </a:rPr>
              <a:t>Іспити*</a:t>
            </a:r>
            <a:endParaRPr lang="uk-UA" sz="1400" dirty="0">
              <a:solidFill>
                <a:srgbClr val="384653"/>
              </a:solidFill>
              <a:latin typeface="Montserrat" charset="-52"/>
            </a:endParaRPr>
          </a:p>
          <a:p>
            <a:pPr algn="just">
              <a:lnSpc>
                <a:spcPts val="1800"/>
              </a:lnSpc>
            </a:pPr>
            <a:endParaRPr lang="en-US" sz="1400" dirty="0">
              <a:latin typeface="Calibri" pitchFamily="34" charset="0"/>
            </a:endParaRPr>
          </a:p>
        </p:txBody>
      </p:sp>
      <p:sp>
        <p:nvSpPr>
          <p:cNvPr id="70" name="Text 10">
            <a:extLst>
              <a:ext uri="{FF2B5EF4-FFF2-40B4-BE49-F238E27FC236}">
                <a16:creationId xmlns:a16="http://schemas.microsoft.com/office/drawing/2014/main" id="{B1606C7F-9BA9-4E31-9B32-E76640EC2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9239" y="3767942"/>
            <a:ext cx="2607349" cy="24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ts val="1800"/>
              </a:lnSpc>
            </a:pPr>
            <a:r>
              <a:rPr lang="uk-UA" sz="1400" b="1" dirty="0">
                <a:solidFill>
                  <a:srgbClr val="384653"/>
                </a:solidFill>
                <a:latin typeface="Montserrat" charset="-52"/>
              </a:rPr>
              <a:t>05 – 09 жовтня 2026</a:t>
            </a:r>
            <a:endParaRPr lang="en-US" sz="1400" dirty="0">
              <a:latin typeface="Calibri" pitchFamily="34" charset="0"/>
            </a:endParaRPr>
          </a:p>
        </p:txBody>
      </p:sp>
      <p:sp>
        <p:nvSpPr>
          <p:cNvPr id="71" name="Text 12">
            <a:extLst>
              <a:ext uri="{FF2B5EF4-FFF2-40B4-BE49-F238E27FC236}">
                <a16:creationId xmlns:a16="http://schemas.microsoft.com/office/drawing/2014/main" id="{9A9CC0CB-05A2-4ACC-8CD7-B99A7BAD9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0270" y="3755963"/>
            <a:ext cx="2673715" cy="400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800"/>
              </a:lnSpc>
            </a:pPr>
            <a:r>
              <a:rPr lang="uk-UA" sz="1400" b="1" dirty="0">
                <a:solidFill>
                  <a:srgbClr val="384653"/>
                </a:solidFill>
                <a:latin typeface="Montserrat" charset="-52"/>
              </a:rPr>
              <a:t>Настановна сесія</a:t>
            </a:r>
            <a:endParaRPr lang="en-US" sz="1400" b="1" dirty="0">
              <a:latin typeface="Calibri" pitchFamily="34" charset="0"/>
            </a:endParaRPr>
          </a:p>
        </p:txBody>
      </p:sp>
      <p:sp>
        <p:nvSpPr>
          <p:cNvPr id="72" name="Text 10">
            <a:extLst>
              <a:ext uri="{FF2B5EF4-FFF2-40B4-BE49-F238E27FC236}">
                <a16:creationId xmlns:a16="http://schemas.microsoft.com/office/drawing/2014/main" id="{0F5D8220-0297-4B6A-A3CD-05C612D0B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1643" y="4308996"/>
            <a:ext cx="3042859" cy="290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ts val="1800"/>
              </a:lnSpc>
            </a:pPr>
            <a:r>
              <a:rPr lang="uk-UA" sz="1400" b="1" dirty="0">
                <a:solidFill>
                  <a:srgbClr val="384653"/>
                </a:solidFill>
                <a:latin typeface="Montserrat" charset="-52"/>
              </a:rPr>
              <a:t>30 листопада - 11 грудня 2026    </a:t>
            </a:r>
            <a:endParaRPr lang="en-US" sz="1400" dirty="0">
              <a:latin typeface="Calibri" pitchFamily="34" charset="0"/>
            </a:endParaRPr>
          </a:p>
        </p:txBody>
      </p:sp>
      <p:sp>
        <p:nvSpPr>
          <p:cNvPr id="73" name="Text 12">
            <a:extLst>
              <a:ext uri="{FF2B5EF4-FFF2-40B4-BE49-F238E27FC236}">
                <a16:creationId xmlns:a16="http://schemas.microsoft.com/office/drawing/2014/main" id="{5AEDD346-C8EA-4953-AFE7-7970B6112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8580" y="4217596"/>
            <a:ext cx="2469303" cy="3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1800"/>
              </a:lnSpc>
            </a:pPr>
            <a:r>
              <a:rPr lang="uk-UA" sz="1400" b="1" dirty="0" err="1">
                <a:solidFill>
                  <a:srgbClr val="384653"/>
                </a:solidFill>
                <a:latin typeface="Montserrat" charset="-52"/>
              </a:rPr>
              <a:t>Заліково</a:t>
            </a:r>
            <a:r>
              <a:rPr lang="uk-UA" sz="1400" b="1" dirty="0">
                <a:solidFill>
                  <a:srgbClr val="384653"/>
                </a:solidFill>
                <a:latin typeface="Montserrat" charset="-52"/>
              </a:rPr>
              <a:t>-</a:t>
            </a:r>
          </a:p>
          <a:p>
            <a:pPr algn="ctr">
              <a:lnSpc>
                <a:spcPts val="1800"/>
              </a:lnSpc>
            </a:pPr>
            <a:r>
              <a:rPr lang="uk-UA" sz="1400" b="1" dirty="0">
                <a:solidFill>
                  <a:srgbClr val="384653"/>
                </a:solidFill>
                <a:latin typeface="Montserrat" charset="-52"/>
              </a:rPr>
              <a:t>екзаменаційна сесія*</a:t>
            </a:r>
            <a:endParaRPr lang="uk-UA" sz="1400" dirty="0">
              <a:solidFill>
                <a:srgbClr val="384653"/>
              </a:solidFill>
              <a:latin typeface="Montserrat" charset="-52"/>
            </a:endParaRPr>
          </a:p>
          <a:p>
            <a:pPr algn="ctr">
              <a:lnSpc>
                <a:spcPts val="1800"/>
              </a:lnSpc>
            </a:pPr>
            <a:endParaRPr lang="en-US" sz="1400" dirty="0">
              <a:latin typeface="Calibri" pitchFamily="34" charset="0"/>
            </a:endParaRPr>
          </a:p>
        </p:txBody>
      </p:sp>
      <p:cxnSp>
        <p:nvCxnSpPr>
          <p:cNvPr id="74" name="Пряма сполучна лінія 73">
            <a:extLst>
              <a:ext uri="{FF2B5EF4-FFF2-40B4-BE49-F238E27FC236}">
                <a16:creationId xmlns:a16="http://schemas.microsoft.com/office/drawing/2014/main" id="{947DDCF3-D8FC-4D76-AEF5-3EB8F0D8B8C6}"/>
              </a:ext>
            </a:extLst>
          </p:cNvPr>
          <p:cNvCxnSpPr>
            <a:cxnSpLocks/>
          </p:cNvCxnSpPr>
          <p:nvPr/>
        </p:nvCxnSpPr>
        <p:spPr>
          <a:xfrm>
            <a:off x="6758088" y="4075488"/>
            <a:ext cx="5412311" cy="240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102665CD-F106-4B26-B6F9-F0AA494F7FA0}"/>
              </a:ext>
            </a:extLst>
          </p:cNvPr>
          <p:cNvSpPr/>
          <p:nvPr/>
        </p:nvSpPr>
        <p:spPr>
          <a:xfrm>
            <a:off x="4418703" y="7870238"/>
            <a:ext cx="84005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>
                <a:solidFill>
                  <a:srgbClr val="384653"/>
                </a:solidFill>
                <a:latin typeface="Montserrat" charset="-52"/>
              </a:rPr>
              <a:t>*</a:t>
            </a:r>
            <a:r>
              <a:rPr lang="en-US" sz="1200" dirty="0">
                <a:solidFill>
                  <a:srgbClr val="384653"/>
                </a:solidFill>
                <a:latin typeface="Montserrat" charset="-52"/>
              </a:rPr>
              <a:t>з </a:t>
            </a:r>
            <a:r>
              <a:rPr lang="en-US" sz="1200" dirty="0" err="1">
                <a:solidFill>
                  <a:srgbClr val="384653"/>
                </a:solidFill>
                <a:latin typeface="Montserrat" charset="-52"/>
              </a:rPr>
              <a:t>можливістю</a:t>
            </a:r>
            <a:r>
              <a:rPr lang="en-US" sz="12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uk-UA" sz="1200" dirty="0">
                <a:solidFill>
                  <a:srgbClr val="384653"/>
                </a:solidFill>
                <a:latin typeface="Montserrat" charset="-52"/>
              </a:rPr>
              <a:t>повторного</a:t>
            </a:r>
            <a:r>
              <a:rPr lang="en-US" sz="12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en-US" sz="1200" dirty="0" err="1">
                <a:solidFill>
                  <a:srgbClr val="384653"/>
                </a:solidFill>
                <a:latin typeface="Montserrat" charset="-52"/>
              </a:rPr>
              <a:t>складання</a:t>
            </a:r>
            <a:r>
              <a:rPr lang="en-US" sz="12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en-US" sz="1200" dirty="0" err="1">
                <a:solidFill>
                  <a:srgbClr val="384653"/>
                </a:solidFill>
                <a:latin typeface="Montserrat" charset="-52"/>
              </a:rPr>
              <a:t>для</a:t>
            </a:r>
            <a:r>
              <a:rPr lang="en-US" sz="12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en-US" sz="1200" dirty="0" err="1">
                <a:solidFill>
                  <a:srgbClr val="384653"/>
                </a:solidFill>
                <a:latin typeface="Montserrat" charset="-52"/>
              </a:rPr>
              <a:t>покращення</a:t>
            </a:r>
            <a:r>
              <a:rPr lang="en-US" sz="12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en-US" sz="1200" dirty="0" err="1">
                <a:solidFill>
                  <a:srgbClr val="384653"/>
                </a:solidFill>
                <a:latin typeface="Montserrat" charset="-52"/>
              </a:rPr>
              <a:t>оцінки</a:t>
            </a:r>
            <a:endParaRPr lang="uk-UA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кутник 14"/>
          <p:cNvSpPr/>
          <p:nvPr/>
        </p:nvSpPr>
        <p:spPr>
          <a:xfrm>
            <a:off x="0" y="7396163"/>
            <a:ext cx="14630400" cy="7889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pic>
        <p:nvPicPr>
          <p:cNvPr id="31746" name="Image 0" descr="preencoded.png"/>
          <p:cNvPicPr>
            <a:picLocks noChangeAspect="1"/>
          </p:cNvPicPr>
          <p:nvPr/>
        </p:nvPicPr>
        <p:blipFill>
          <a:blip r:embed="rId3"/>
          <a:srcRect b="10373"/>
          <a:stretch>
            <a:fillRect/>
          </a:stretch>
        </p:blipFill>
        <p:spPr bwMode="auto">
          <a:xfrm>
            <a:off x="7938" y="0"/>
            <a:ext cx="14630400" cy="185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0"/>
          <p:cNvSpPr/>
          <p:nvPr/>
        </p:nvSpPr>
        <p:spPr>
          <a:xfrm>
            <a:off x="600075" y="1915164"/>
            <a:ext cx="13322300" cy="975518"/>
          </a:xfrm>
          <a:prstGeom prst="rect">
            <a:avLst/>
          </a:prstGeom>
          <a:noFill/>
          <a:ln/>
        </p:spPr>
        <p:txBody>
          <a:bodyPr wrap="none" lIns="0" tIns="0" rIns="0" bIns="0"/>
          <a:lstStyle/>
          <a:p>
            <a:pPr>
              <a:lnSpc>
                <a:spcPts val="3700"/>
              </a:lnSpc>
            </a:pPr>
            <a:r>
              <a:rPr lang="uk-UA" sz="2900" b="1" dirty="0">
                <a:solidFill>
                  <a:srgbClr val="2E3C4E"/>
                </a:solidFill>
                <a:latin typeface="Barlow Bold"/>
              </a:rPr>
              <a:t>ГРАФІК ОСВІТНЬОГО ПРОЦЕСУ </a:t>
            </a:r>
          </a:p>
          <a:p>
            <a:pPr>
              <a:lnSpc>
                <a:spcPts val="3700"/>
              </a:lnSpc>
            </a:pPr>
            <a:r>
              <a:rPr lang="az-Cyrl-AZ" sz="2900" b="1" dirty="0">
                <a:solidFill>
                  <a:srgbClr val="2E3C4E"/>
                </a:solidFill>
                <a:latin typeface="Barlow Bold"/>
              </a:rPr>
              <a:t>ІІ </a:t>
            </a:r>
            <a:r>
              <a:rPr lang="en-US" sz="2900" b="1" dirty="0">
                <a:solidFill>
                  <a:srgbClr val="2E3C4E"/>
                </a:solidFill>
                <a:latin typeface="Barlow Bold"/>
              </a:rPr>
              <a:t>СЕМЕСТР</a:t>
            </a:r>
            <a:r>
              <a:rPr lang="az-Cyrl-AZ" sz="2900" b="1" dirty="0">
                <a:solidFill>
                  <a:srgbClr val="2E3C4E"/>
                </a:solidFill>
                <a:latin typeface="Barlow Bold"/>
              </a:rPr>
              <a:t> </a:t>
            </a:r>
            <a:r>
              <a:rPr lang="az-Cyrl-AZ" sz="2900" dirty="0">
                <a:solidFill>
                  <a:srgbClr val="2E3C4E"/>
                </a:solidFill>
                <a:latin typeface="Barlow Bold"/>
              </a:rPr>
              <a:t>(І та ІІ рік здобуття освіти)</a:t>
            </a:r>
            <a:endParaRPr lang="en-US" sz="2900" dirty="0">
              <a:latin typeface="Calibri" pitchFamily="34" charset="0"/>
            </a:endParaRPr>
          </a:p>
        </p:txBody>
      </p:sp>
      <p:sp>
        <p:nvSpPr>
          <p:cNvPr id="31748" name="Shape 2"/>
          <p:cNvSpPr>
            <a:spLocks noChangeArrowheads="1"/>
          </p:cNvSpPr>
          <p:nvPr/>
        </p:nvSpPr>
        <p:spPr bwMode="auto">
          <a:xfrm flipV="1">
            <a:off x="577849" y="5202555"/>
            <a:ext cx="11638703" cy="45719"/>
          </a:xfrm>
          <a:prstGeom prst="roundRect">
            <a:avLst>
              <a:gd name="adj" fmla="val 1422810"/>
            </a:avLst>
          </a:prstGeom>
          <a:solidFill>
            <a:srgbClr val="BACF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49" name="Shape 3"/>
          <p:cNvSpPr>
            <a:spLocks noChangeArrowheads="1"/>
          </p:cNvSpPr>
          <p:nvPr/>
        </p:nvSpPr>
        <p:spPr bwMode="auto">
          <a:xfrm>
            <a:off x="2755900" y="4814888"/>
            <a:ext cx="15875" cy="433387"/>
          </a:xfrm>
          <a:prstGeom prst="roundRect">
            <a:avLst>
              <a:gd name="adj" fmla="val 1422810"/>
            </a:avLst>
          </a:prstGeom>
          <a:solidFill>
            <a:srgbClr val="BACF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1750" name="Image 1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09863" y="5194300"/>
            <a:ext cx="10795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Shape 4"/>
          <p:cNvSpPr>
            <a:spLocks noChangeArrowheads="1"/>
          </p:cNvSpPr>
          <p:nvPr/>
        </p:nvSpPr>
        <p:spPr bwMode="auto">
          <a:xfrm>
            <a:off x="577849" y="3045856"/>
            <a:ext cx="5680073" cy="1787809"/>
          </a:xfrm>
          <a:prstGeom prst="roundRect">
            <a:avLst>
              <a:gd name="adj" fmla="val 15389"/>
            </a:avLst>
          </a:prstGeom>
          <a:solidFill>
            <a:srgbClr val="D4E9F7"/>
          </a:solidFill>
          <a:ln w="7620">
            <a:solidFill>
              <a:srgbClr val="BACFDD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1756" name="Image 2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84750" y="5194300"/>
            <a:ext cx="109538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61" name="Shape 13"/>
          <p:cNvSpPr>
            <a:spLocks noChangeArrowheads="1"/>
          </p:cNvSpPr>
          <p:nvPr/>
        </p:nvSpPr>
        <p:spPr bwMode="auto">
          <a:xfrm>
            <a:off x="8847677" y="4510141"/>
            <a:ext cx="45719" cy="837113"/>
          </a:xfrm>
          <a:prstGeom prst="roundRect">
            <a:avLst>
              <a:gd name="adj" fmla="val 1422810"/>
            </a:avLst>
          </a:prstGeom>
          <a:solidFill>
            <a:srgbClr val="BACF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1762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61225" y="5194300"/>
            <a:ext cx="10795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63" name="Shape 14"/>
          <p:cNvSpPr>
            <a:spLocks noChangeArrowheads="1"/>
          </p:cNvSpPr>
          <p:nvPr/>
        </p:nvSpPr>
        <p:spPr bwMode="auto">
          <a:xfrm>
            <a:off x="6676528" y="3045857"/>
            <a:ext cx="5433716" cy="1365305"/>
          </a:xfrm>
          <a:prstGeom prst="roundRect">
            <a:avLst>
              <a:gd name="adj" fmla="val 15389"/>
            </a:avLst>
          </a:prstGeom>
          <a:solidFill>
            <a:srgbClr val="D4E9F7"/>
          </a:solidFill>
          <a:ln w="7620">
            <a:solidFill>
              <a:srgbClr val="BACFDD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7" name="Shape 18"/>
          <p:cNvSpPr>
            <a:spLocks noChangeArrowheads="1"/>
          </p:cNvSpPr>
          <p:nvPr/>
        </p:nvSpPr>
        <p:spPr bwMode="auto">
          <a:xfrm>
            <a:off x="6417838" y="5216732"/>
            <a:ext cx="14287" cy="433388"/>
          </a:xfrm>
          <a:prstGeom prst="roundRect">
            <a:avLst>
              <a:gd name="adj" fmla="val 1422810"/>
            </a:avLst>
          </a:prstGeom>
          <a:solidFill>
            <a:srgbClr val="BACF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1768" name="Image 4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36113" y="5194300"/>
            <a:ext cx="109537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74" name="Image 5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12588" y="5194300"/>
            <a:ext cx="10795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Групувати 5">
            <a:extLst>
              <a:ext uri="{FF2B5EF4-FFF2-40B4-BE49-F238E27FC236}">
                <a16:creationId xmlns:a16="http://schemas.microsoft.com/office/drawing/2014/main" id="{06EB7CD8-8613-47F6-885A-1E4968AC3F9B}"/>
              </a:ext>
            </a:extLst>
          </p:cNvPr>
          <p:cNvGrpSpPr/>
          <p:nvPr/>
        </p:nvGrpSpPr>
        <p:grpSpPr>
          <a:xfrm>
            <a:off x="12216553" y="3958038"/>
            <a:ext cx="2266997" cy="2047873"/>
            <a:chOff x="12580945" y="5681662"/>
            <a:chExt cx="1924832" cy="2047873"/>
          </a:xfrm>
        </p:grpSpPr>
        <p:sp>
          <p:nvSpPr>
            <p:cNvPr id="31779" name="Shape 24"/>
            <p:cNvSpPr>
              <a:spLocks noChangeArrowheads="1"/>
            </p:cNvSpPr>
            <p:nvPr/>
          </p:nvSpPr>
          <p:spPr bwMode="auto">
            <a:xfrm>
              <a:off x="12599188" y="5681662"/>
              <a:ext cx="1906589" cy="2047873"/>
            </a:xfrm>
            <a:prstGeom prst="roundRect">
              <a:avLst>
                <a:gd name="adj" fmla="val 15389"/>
              </a:avLst>
            </a:prstGeom>
            <a:solidFill>
              <a:srgbClr val="D4E9F7"/>
            </a:solidFill>
            <a:ln w="7620">
              <a:solidFill>
                <a:srgbClr val="BACFDD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0" name="Text 25"/>
            <p:cNvSpPr>
              <a:spLocks noChangeArrowheads="1"/>
            </p:cNvSpPr>
            <p:nvPr/>
          </p:nvSpPr>
          <p:spPr bwMode="auto">
            <a:xfrm>
              <a:off x="12580945" y="6103617"/>
              <a:ext cx="1906588" cy="768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>
                <a:lnSpc>
                  <a:spcPts val="1800"/>
                </a:lnSpc>
              </a:pPr>
              <a:r>
                <a:rPr lang="az-Cyrl-AZ" sz="1600" b="1" dirty="0">
                  <a:solidFill>
                    <a:srgbClr val="384653"/>
                  </a:solidFill>
                  <a:latin typeface="Montserrat" charset="-52"/>
                </a:rPr>
                <a:t>   28 червня </a:t>
              </a:r>
              <a:r>
                <a:rPr lang="en-US" sz="1600" b="1" dirty="0">
                  <a:solidFill>
                    <a:srgbClr val="384653"/>
                  </a:solidFill>
                  <a:latin typeface="Montserrat" charset="-52"/>
                </a:rPr>
                <a:t>– </a:t>
              </a:r>
              <a:endParaRPr lang="uk-UA" sz="1600" b="1" dirty="0">
                <a:solidFill>
                  <a:srgbClr val="384653"/>
                </a:solidFill>
                <a:latin typeface="Montserrat" charset="-52"/>
              </a:endParaRPr>
            </a:p>
            <a:p>
              <a:pPr algn="ctr">
                <a:lnSpc>
                  <a:spcPts val="1800"/>
                </a:lnSpc>
              </a:pPr>
              <a:r>
                <a:rPr lang="uk-UA" sz="1600" b="1" dirty="0">
                  <a:solidFill>
                    <a:srgbClr val="384653"/>
                  </a:solidFill>
                  <a:latin typeface="Montserrat" charset="-52"/>
                </a:rPr>
                <a:t>27</a:t>
              </a:r>
              <a:r>
                <a:rPr lang="en-US" sz="1600" b="1" dirty="0">
                  <a:solidFill>
                    <a:srgbClr val="384653"/>
                  </a:solidFill>
                  <a:latin typeface="Montserrat" charset="-52"/>
                </a:rPr>
                <a:t> с</a:t>
              </a:r>
              <a:r>
                <a:rPr lang="uk-UA" sz="1600" b="1" dirty="0" err="1">
                  <a:solidFill>
                    <a:srgbClr val="384653"/>
                  </a:solidFill>
                  <a:latin typeface="Montserrat" charset="-52"/>
                </a:rPr>
                <a:t>ерпня</a:t>
              </a:r>
              <a:r>
                <a:rPr lang="uk-UA" sz="1600" b="1" dirty="0">
                  <a:solidFill>
                    <a:srgbClr val="384653"/>
                  </a:solidFill>
                  <a:latin typeface="Montserrat" charset="-52"/>
                </a:rPr>
                <a:t> </a:t>
              </a:r>
            </a:p>
            <a:p>
              <a:pPr algn="ctr">
                <a:lnSpc>
                  <a:spcPts val="1800"/>
                </a:lnSpc>
              </a:pPr>
              <a:r>
                <a:rPr lang="uk-UA" sz="1600" b="1" dirty="0">
                  <a:solidFill>
                    <a:srgbClr val="384653"/>
                  </a:solidFill>
                  <a:latin typeface="Montserrat" charset="-52"/>
                </a:rPr>
                <a:t>2027</a:t>
              </a:r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40" name="Text 26"/>
            <p:cNvSpPr/>
            <p:nvPr/>
          </p:nvSpPr>
          <p:spPr>
            <a:xfrm>
              <a:off x="12580945" y="6940356"/>
              <a:ext cx="1901825" cy="238125"/>
            </a:xfrm>
            <a:prstGeom prst="rect">
              <a:avLst/>
            </a:prstGeom>
            <a:noFill/>
            <a:ln/>
          </p:spPr>
          <p:txBody>
            <a:bodyPr wrap="none" lIns="0" tIns="0" rIns="0" bIns="0"/>
            <a:lstStyle/>
            <a:p>
              <a:pPr algn="ctr">
                <a:lnSpc>
                  <a:spcPts val="1850"/>
                </a:lnSpc>
              </a:pPr>
              <a:r>
                <a:rPr lang="az-Cyrl-AZ" b="1" dirty="0">
                  <a:solidFill>
                    <a:srgbClr val="384653"/>
                  </a:solidFill>
                  <a:latin typeface="Barlow Bold"/>
                </a:rPr>
                <a:t>Літні канікули</a:t>
              </a:r>
              <a:endParaRPr lang="en-US" dirty="0">
                <a:latin typeface="Calibri" pitchFamily="34" charset="0"/>
              </a:endParaRPr>
            </a:p>
          </p:txBody>
        </p:sp>
      </p:grpSp>
      <p:sp>
        <p:nvSpPr>
          <p:cNvPr id="58" name="Text 11">
            <a:extLst>
              <a:ext uri="{FF2B5EF4-FFF2-40B4-BE49-F238E27FC236}">
                <a16:creationId xmlns:a16="http://schemas.microsoft.com/office/drawing/2014/main" id="{3F3E82E4-6848-4FC7-8C8C-B6144CA9BAA1}"/>
              </a:ext>
            </a:extLst>
          </p:cNvPr>
          <p:cNvSpPr/>
          <p:nvPr/>
        </p:nvSpPr>
        <p:spPr>
          <a:xfrm>
            <a:off x="2355502" y="3164803"/>
            <a:ext cx="2239171" cy="213123"/>
          </a:xfrm>
          <a:prstGeom prst="rect">
            <a:avLst/>
          </a:prstGeom>
          <a:noFill/>
          <a:ln/>
        </p:spPr>
        <p:txBody>
          <a:bodyPr wrap="none" lIns="0" tIns="0" rIns="0" bIns="0"/>
          <a:lstStyle/>
          <a:p>
            <a:pPr algn="ctr">
              <a:lnSpc>
                <a:spcPts val="1850"/>
              </a:lnSpc>
            </a:pPr>
            <a:r>
              <a:rPr lang="en-US" b="1" dirty="0">
                <a:solidFill>
                  <a:srgbClr val="C00000"/>
                </a:solidFill>
                <a:latin typeface="Barlow Bold"/>
              </a:rPr>
              <a:t>І </a:t>
            </a:r>
            <a:r>
              <a:rPr lang="en-US" b="1" dirty="0" err="1">
                <a:solidFill>
                  <a:srgbClr val="C00000"/>
                </a:solidFill>
                <a:latin typeface="Barlow Bold"/>
              </a:rPr>
              <a:t>рік</a:t>
            </a:r>
            <a:r>
              <a:rPr lang="en-US" b="1" dirty="0">
                <a:solidFill>
                  <a:srgbClr val="C00000"/>
                </a:solidFill>
                <a:latin typeface="Barlow Bold"/>
              </a:rPr>
              <a:t>, </a:t>
            </a:r>
            <a:r>
              <a:rPr lang="uk-UA" b="1" dirty="0">
                <a:solidFill>
                  <a:srgbClr val="C00000"/>
                </a:solidFill>
                <a:latin typeface="Barlow Bold"/>
              </a:rPr>
              <a:t>денна</a:t>
            </a:r>
            <a:r>
              <a:rPr lang="en-US" b="1" dirty="0">
                <a:solidFill>
                  <a:srgbClr val="C00000"/>
                </a:solidFill>
                <a:latin typeface="Barlow Bold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Barlow Bold"/>
              </a:rPr>
              <a:t>форма</a:t>
            </a:r>
            <a:endParaRPr lang="en-US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59" name="Text 11">
            <a:extLst>
              <a:ext uri="{FF2B5EF4-FFF2-40B4-BE49-F238E27FC236}">
                <a16:creationId xmlns:a16="http://schemas.microsoft.com/office/drawing/2014/main" id="{3A01DD03-2317-4500-9123-2E1D2C606565}"/>
              </a:ext>
            </a:extLst>
          </p:cNvPr>
          <p:cNvSpPr/>
          <p:nvPr/>
        </p:nvSpPr>
        <p:spPr>
          <a:xfrm>
            <a:off x="8414692" y="3196771"/>
            <a:ext cx="1957388" cy="236538"/>
          </a:xfrm>
          <a:prstGeom prst="rect">
            <a:avLst/>
          </a:prstGeom>
          <a:noFill/>
          <a:ln/>
        </p:spPr>
        <p:txBody>
          <a:bodyPr wrap="none" lIns="0" tIns="0" rIns="0" bIns="0"/>
          <a:lstStyle/>
          <a:p>
            <a:pPr algn="ctr">
              <a:lnSpc>
                <a:spcPts val="1850"/>
              </a:lnSpc>
            </a:pPr>
            <a:r>
              <a:rPr lang="en-US" b="1" dirty="0">
                <a:solidFill>
                  <a:srgbClr val="C00000"/>
                </a:solidFill>
                <a:latin typeface="Barlow Bold"/>
              </a:rPr>
              <a:t>І </a:t>
            </a:r>
            <a:r>
              <a:rPr lang="en-US" b="1" dirty="0" err="1">
                <a:solidFill>
                  <a:srgbClr val="C00000"/>
                </a:solidFill>
                <a:latin typeface="Barlow Bold"/>
              </a:rPr>
              <a:t>рік</a:t>
            </a:r>
            <a:r>
              <a:rPr lang="en-US" b="1" dirty="0">
                <a:solidFill>
                  <a:srgbClr val="C00000"/>
                </a:solidFill>
                <a:latin typeface="Barlow Bold"/>
              </a:rPr>
              <a:t>, </a:t>
            </a:r>
            <a:r>
              <a:rPr lang="en-US" b="1" dirty="0" err="1">
                <a:solidFill>
                  <a:srgbClr val="C00000"/>
                </a:solidFill>
                <a:latin typeface="Barlow Bold"/>
              </a:rPr>
              <a:t>заочна</a:t>
            </a:r>
            <a:r>
              <a:rPr lang="en-US" b="1" dirty="0">
                <a:solidFill>
                  <a:srgbClr val="C00000"/>
                </a:solidFill>
                <a:latin typeface="Barlow Bold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Barlow Bold"/>
              </a:rPr>
              <a:t>форма</a:t>
            </a:r>
            <a:endParaRPr lang="en-US" dirty="0">
              <a:solidFill>
                <a:srgbClr val="C00000"/>
              </a:solidFill>
              <a:latin typeface="Calibri" pitchFamily="34" charset="0"/>
            </a:endParaRPr>
          </a:p>
        </p:txBody>
      </p:sp>
      <p:grpSp>
        <p:nvGrpSpPr>
          <p:cNvPr id="60" name="Групувати 59">
            <a:extLst>
              <a:ext uri="{FF2B5EF4-FFF2-40B4-BE49-F238E27FC236}">
                <a16:creationId xmlns:a16="http://schemas.microsoft.com/office/drawing/2014/main" id="{0F91353A-1802-4CBB-BDE9-76E8D420EBC0}"/>
              </a:ext>
            </a:extLst>
          </p:cNvPr>
          <p:cNvGrpSpPr/>
          <p:nvPr/>
        </p:nvGrpSpPr>
        <p:grpSpPr>
          <a:xfrm>
            <a:off x="660020" y="3546660"/>
            <a:ext cx="6015897" cy="830792"/>
            <a:chOff x="2491287" y="6348809"/>
            <a:chExt cx="4949534" cy="656839"/>
          </a:xfrm>
        </p:grpSpPr>
        <p:sp>
          <p:nvSpPr>
            <p:cNvPr id="61" name="Text 10">
              <a:extLst>
                <a:ext uri="{FF2B5EF4-FFF2-40B4-BE49-F238E27FC236}">
                  <a16:creationId xmlns:a16="http://schemas.microsoft.com/office/drawing/2014/main" id="{3CD4F4AC-EE63-4A81-A69B-1402B85BD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5937" y="6358279"/>
              <a:ext cx="1788318" cy="2160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>
                <a:lnSpc>
                  <a:spcPts val="1800"/>
                </a:lnSpc>
              </a:pPr>
              <a:r>
                <a:rPr lang="uk-UA" sz="1400" b="1" dirty="0">
                  <a:solidFill>
                    <a:srgbClr val="384653"/>
                  </a:solidFill>
                  <a:latin typeface="Montserrat" charset="-52"/>
                </a:rPr>
                <a:t>01 березня – 11 червня 2027</a:t>
              </a:r>
              <a:endParaRPr lang="en-US" sz="1400" dirty="0">
                <a:latin typeface="Calibri" pitchFamily="34" charset="0"/>
              </a:endParaRPr>
            </a:p>
          </p:txBody>
        </p:sp>
        <p:sp>
          <p:nvSpPr>
            <p:cNvPr id="62" name="Text 12">
              <a:extLst>
                <a:ext uri="{FF2B5EF4-FFF2-40B4-BE49-F238E27FC236}">
                  <a16:creationId xmlns:a16="http://schemas.microsoft.com/office/drawing/2014/main" id="{343128B4-F7EE-441F-905D-60AC06840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042" y="6348809"/>
              <a:ext cx="2199779" cy="3164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lnSpc>
                  <a:spcPts val="1800"/>
                </a:lnSpc>
              </a:pPr>
              <a:r>
                <a:rPr lang="uk-UA" sz="1400" b="1" dirty="0">
                  <a:solidFill>
                    <a:srgbClr val="384653"/>
                  </a:solidFill>
                  <a:latin typeface="Montserrat" charset="-52"/>
                </a:rPr>
                <a:t>Навчальні заняття</a:t>
              </a:r>
              <a:endParaRPr lang="en-US" sz="1400" b="1" dirty="0">
                <a:latin typeface="Calibri" pitchFamily="34" charset="0"/>
              </a:endParaRPr>
            </a:p>
          </p:txBody>
        </p:sp>
        <p:sp>
          <p:nvSpPr>
            <p:cNvPr id="63" name="Text 10">
              <a:extLst>
                <a:ext uri="{FF2B5EF4-FFF2-40B4-BE49-F238E27FC236}">
                  <a16:creationId xmlns:a16="http://schemas.microsoft.com/office/drawing/2014/main" id="{85B3F140-6884-4B09-832B-AD729E550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309" y="6710216"/>
              <a:ext cx="2503489" cy="229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>
                <a:lnSpc>
                  <a:spcPts val="1800"/>
                </a:lnSpc>
              </a:pPr>
              <a:r>
                <a:rPr lang="uk-UA" sz="1400" b="1" dirty="0">
                  <a:solidFill>
                    <a:srgbClr val="384653"/>
                  </a:solidFill>
                  <a:latin typeface="Montserrat" charset="-52"/>
                </a:rPr>
                <a:t>31 травня - 11 червня 2027    </a:t>
              </a:r>
              <a:endParaRPr lang="en-US" sz="1400" dirty="0">
                <a:latin typeface="Calibri" pitchFamily="34" charset="0"/>
              </a:endParaRPr>
            </a:p>
          </p:txBody>
        </p:sp>
        <p:sp>
          <p:nvSpPr>
            <p:cNvPr id="64" name="Text 12">
              <a:extLst>
                <a:ext uri="{FF2B5EF4-FFF2-40B4-BE49-F238E27FC236}">
                  <a16:creationId xmlns:a16="http://schemas.microsoft.com/office/drawing/2014/main" id="{37FB10D7-ED34-4A78-AA6A-3B783DFCF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042" y="6713784"/>
              <a:ext cx="1805357" cy="291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just">
                <a:lnSpc>
                  <a:spcPts val="1800"/>
                </a:lnSpc>
              </a:pPr>
              <a:r>
                <a:rPr lang="uk-UA" sz="1400" b="1" dirty="0">
                  <a:solidFill>
                    <a:srgbClr val="384653"/>
                  </a:solidFill>
                  <a:latin typeface="Montserrat" charset="-52"/>
                </a:rPr>
                <a:t>Заліки*</a:t>
              </a:r>
              <a:endParaRPr lang="uk-UA" sz="1400" dirty="0">
                <a:solidFill>
                  <a:srgbClr val="384653"/>
                </a:solidFill>
                <a:latin typeface="Montserrat" charset="-52"/>
              </a:endParaRPr>
            </a:p>
            <a:p>
              <a:pPr algn="just">
                <a:lnSpc>
                  <a:spcPts val="1800"/>
                </a:lnSpc>
              </a:pPr>
              <a:endParaRPr lang="en-US" sz="1400" dirty="0">
                <a:latin typeface="Calibri" pitchFamily="34" charset="0"/>
              </a:endParaRPr>
            </a:p>
          </p:txBody>
        </p:sp>
        <p:cxnSp>
          <p:nvCxnSpPr>
            <p:cNvPr id="65" name="Пряма сполучна лінія 64">
              <a:extLst>
                <a:ext uri="{FF2B5EF4-FFF2-40B4-BE49-F238E27FC236}">
                  <a16:creationId xmlns:a16="http://schemas.microsoft.com/office/drawing/2014/main" id="{21A92822-A9F0-46F5-BD0B-F8FA80C79A61}"/>
                </a:ext>
              </a:extLst>
            </p:cNvPr>
            <p:cNvCxnSpPr>
              <a:cxnSpLocks/>
            </p:cNvCxnSpPr>
            <p:nvPr/>
          </p:nvCxnSpPr>
          <p:spPr>
            <a:xfrm>
              <a:off x="2491287" y="6601431"/>
              <a:ext cx="4452938" cy="190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Пряма сполучна лінія 65">
            <a:extLst>
              <a:ext uri="{FF2B5EF4-FFF2-40B4-BE49-F238E27FC236}">
                <a16:creationId xmlns:a16="http://schemas.microsoft.com/office/drawing/2014/main" id="{40C096E1-DD2D-4601-A888-15B757E244A7}"/>
              </a:ext>
            </a:extLst>
          </p:cNvPr>
          <p:cNvCxnSpPr>
            <a:cxnSpLocks/>
          </p:cNvCxnSpPr>
          <p:nvPr/>
        </p:nvCxnSpPr>
        <p:spPr>
          <a:xfrm>
            <a:off x="660020" y="4299181"/>
            <a:ext cx="5412311" cy="23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 10">
            <a:extLst>
              <a:ext uri="{FF2B5EF4-FFF2-40B4-BE49-F238E27FC236}">
                <a16:creationId xmlns:a16="http://schemas.microsoft.com/office/drawing/2014/main" id="{1B150EA6-C902-45C5-9DAD-122828AFA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952" y="4452115"/>
            <a:ext cx="3042859" cy="368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ts val="1800"/>
              </a:lnSpc>
            </a:pPr>
            <a:r>
              <a:rPr lang="uk-UA" sz="1400" b="1" dirty="0">
                <a:solidFill>
                  <a:srgbClr val="384653"/>
                </a:solidFill>
                <a:latin typeface="Montserrat" charset="-52"/>
              </a:rPr>
              <a:t>14 - 25 червня 2027    </a:t>
            </a:r>
            <a:endParaRPr lang="en-US" sz="1400" dirty="0">
              <a:latin typeface="Calibri" pitchFamily="34" charset="0"/>
            </a:endParaRPr>
          </a:p>
        </p:txBody>
      </p:sp>
      <p:sp>
        <p:nvSpPr>
          <p:cNvPr id="69" name="Text 12">
            <a:extLst>
              <a:ext uri="{FF2B5EF4-FFF2-40B4-BE49-F238E27FC236}">
                <a16:creationId xmlns:a16="http://schemas.microsoft.com/office/drawing/2014/main" id="{12C5A206-0C35-4C18-9E7E-93E060B28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2202" y="4456881"/>
            <a:ext cx="2194316" cy="36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>
              <a:lnSpc>
                <a:spcPts val="1800"/>
              </a:lnSpc>
            </a:pPr>
            <a:r>
              <a:rPr lang="uk-UA" sz="1400" b="1" dirty="0">
                <a:solidFill>
                  <a:srgbClr val="384653"/>
                </a:solidFill>
                <a:latin typeface="Montserrat" charset="-52"/>
              </a:rPr>
              <a:t>Іспити*</a:t>
            </a:r>
            <a:endParaRPr lang="uk-UA" sz="1400" dirty="0">
              <a:solidFill>
                <a:srgbClr val="384653"/>
              </a:solidFill>
              <a:latin typeface="Montserrat" charset="-52"/>
            </a:endParaRPr>
          </a:p>
          <a:p>
            <a:pPr algn="just">
              <a:lnSpc>
                <a:spcPts val="1800"/>
              </a:lnSpc>
            </a:pPr>
            <a:endParaRPr lang="en-US" sz="1400" dirty="0">
              <a:latin typeface="Calibri" pitchFamily="34" charset="0"/>
            </a:endParaRPr>
          </a:p>
        </p:txBody>
      </p:sp>
      <p:sp>
        <p:nvSpPr>
          <p:cNvPr id="72" name="Text 10">
            <a:extLst>
              <a:ext uri="{FF2B5EF4-FFF2-40B4-BE49-F238E27FC236}">
                <a16:creationId xmlns:a16="http://schemas.microsoft.com/office/drawing/2014/main" id="{0F5D8220-0297-4B6A-A3CD-05C612D0B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5771" y="3798780"/>
            <a:ext cx="3042859" cy="290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>
              <a:lnSpc>
                <a:spcPts val="1800"/>
              </a:lnSpc>
            </a:pPr>
            <a:r>
              <a:rPr lang="uk-UA" sz="1400" b="1" dirty="0">
                <a:solidFill>
                  <a:srgbClr val="384653"/>
                </a:solidFill>
                <a:latin typeface="Montserrat" charset="-52"/>
              </a:rPr>
              <a:t>07 – 18 червня 2027    </a:t>
            </a:r>
            <a:endParaRPr lang="en-US" sz="1400" dirty="0">
              <a:latin typeface="Calibri" pitchFamily="34" charset="0"/>
            </a:endParaRPr>
          </a:p>
        </p:txBody>
      </p:sp>
      <p:sp>
        <p:nvSpPr>
          <p:cNvPr id="73" name="Text 12">
            <a:extLst>
              <a:ext uri="{FF2B5EF4-FFF2-40B4-BE49-F238E27FC236}">
                <a16:creationId xmlns:a16="http://schemas.microsoft.com/office/drawing/2014/main" id="{5AEDD346-C8EA-4953-AFE7-7970B6112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0941" y="3682920"/>
            <a:ext cx="2469303" cy="3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1800"/>
              </a:lnSpc>
            </a:pPr>
            <a:r>
              <a:rPr lang="uk-UA" sz="1400" b="1" dirty="0" err="1">
                <a:solidFill>
                  <a:srgbClr val="384653"/>
                </a:solidFill>
                <a:latin typeface="Montserrat" charset="-52"/>
              </a:rPr>
              <a:t>Заліково</a:t>
            </a:r>
            <a:r>
              <a:rPr lang="uk-UA" sz="1400" b="1" dirty="0">
                <a:solidFill>
                  <a:srgbClr val="384653"/>
                </a:solidFill>
                <a:latin typeface="Montserrat" charset="-52"/>
              </a:rPr>
              <a:t>-</a:t>
            </a:r>
          </a:p>
          <a:p>
            <a:pPr algn="ctr">
              <a:lnSpc>
                <a:spcPts val="1800"/>
              </a:lnSpc>
            </a:pPr>
            <a:r>
              <a:rPr lang="uk-UA" sz="1400" b="1" dirty="0">
                <a:solidFill>
                  <a:srgbClr val="384653"/>
                </a:solidFill>
                <a:latin typeface="Montserrat" charset="-52"/>
              </a:rPr>
              <a:t>екзаменаційна сесія*</a:t>
            </a:r>
            <a:endParaRPr lang="uk-UA" sz="1400" dirty="0">
              <a:solidFill>
                <a:srgbClr val="384653"/>
              </a:solidFill>
              <a:latin typeface="Montserrat" charset="-52"/>
            </a:endParaRPr>
          </a:p>
          <a:p>
            <a:pPr algn="ctr">
              <a:lnSpc>
                <a:spcPts val="1800"/>
              </a:lnSpc>
            </a:pPr>
            <a:endParaRPr lang="en-US" sz="1400" dirty="0">
              <a:latin typeface="Calibri" pitchFamily="34" charset="0"/>
            </a:endParaRP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102665CD-F106-4B26-B6F9-F0AA494F7FA0}"/>
              </a:ext>
            </a:extLst>
          </p:cNvPr>
          <p:cNvSpPr/>
          <p:nvPr/>
        </p:nvSpPr>
        <p:spPr>
          <a:xfrm>
            <a:off x="3099983" y="4879690"/>
            <a:ext cx="84005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>
                <a:solidFill>
                  <a:srgbClr val="384653"/>
                </a:solidFill>
                <a:latin typeface="Montserrat" charset="-52"/>
              </a:rPr>
              <a:t>*</a:t>
            </a:r>
            <a:r>
              <a:rPr lang="en-US" sz="1200" dirty="0">
                <a:solidFill>
                  <a:srgbClr val="384653"/>
                </a:solidFill>
                <a:latin typeface="Montserrat" charset="-52"/>
              </a:rPr>
              <a:t>з </a:t>
            </a:r>
            <a:r>
              <a:rPr lang="en-US" sz="1200" dirty="0" err="1">
                <a:solidFill>
                  <a:srgbClr val="384653"/>
                </a:solidFill>
                <a:latin typeface="Montserrat" charset="-52"/>
              </a:rPr>
              <a:t>можливістю</a:t>
            </a:r>
            <a:r>
              <a:rPr lang="en-US" sz="12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uk-UA" sz="1200" dirty="0">
                <a:solidFill>
                  <a:srgbClr val="384653"/>
                </a:solidFill>
                <a:latin typeface="Montserrat" charset="-52"/>
              </a:rPr>
              <a:t>повторного</a:t>
            </a:r>
            <a:r>
              <a:rPr lang="en-US" sz="12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en-US" sz="1200" dirty="0" err="1">
                <a:solidFill>
                  <a:srgbClr val="384653"/>
                </a:solidFill>
                <a:latin typeface="Montserrat" charset="-52"/>
              </a:rPr>
              <a:t>складання</a:t>
            </a:r>
            <a:r>
              <a:rPr lang="en-US" sz="12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en-US" sz="1200" dirty="0" err="1">
                <a:solidFill>
                  <a:srgbClr val="384653"/>
                </a:solidFill>
                <a:latin typeface="Montserrat" charset="-52"/>
              </a:rPr>
              <a:t>для</a:t>
            </a:r>
            <a:r>
              <a:rPr lang="en-US" sz="12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en-US" sz="1200" dirty="0" err="1">
                <a:solidFill>
                  <a:srgbClr val="384653"/>
                </a:solidFill>
                <a:latin typeface="Montserrat" charset="-52"/>
              </a:rPr>
              <a:t>покращення</a:t>
            </a:r>
            <a:r>
              <a:rPr lang="en-US" sz="1200" dirty="0">
                <a:solidFill>
                  <a:srgbClr val="384653"/>
                </a:solidFill>
                <a:latin typeface="Montserrat" charset="-52"/>
              </a:rPr>
              <a:t> </a:t>
            </a:r>
            <a:r>
              <a:rPr lang="en-US" sz="1200" dirty="0" err="1">
                <a:solidFill>
                  <a:srgbClr val="384653"/>
                </a:solidFill>
                <a:latin typeface="Montserrat" charset="-52"/>
              </a:rPr>
              <a:t>оцінки</a:t>
            </a:r>
            <a:endParaRPr lang="uk-UA" sz="1200" dirty="0"/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BFA97252-2928-45AC-A2E2-699916C16501}"/>
              </a:ext>
            </a:extLst>
          </p:cNvPr>
          <p:cNvGrpSpPr/>
          <p:nvPr/>
        </p:nvGrpSpPr>
        <p:grpSpPr>
          <a:xfrm>
            <a:off x="4852351" y="5664298"/>
            <a:ext cx="3730836" cy="1940936"/>
            <a:chOff x="8122090" y="3797487"/>
            <a:chExt cx="4371975" cy="1025525"/>
          </a:xfrm>
        </p:grpSpPr>
        <p:sp>
          <p:nvSpPr>
            <p:cNvPr id="79" name="Shape 4">
              <a:extLst>
                <a:ext uri="{FF2B5EF4-FFF2-40B4-BE49-F238E27FC236}">
                  <a16:creationId xmlns:a16="http://schemas.microsoft.com/office/drawing/2014/main" id="{E4CCC01C-1050-4003-A6F6-8EF7C76A45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2090" y="3797487"/>
              <a:ext cx="4371975" cy="1025525"/>
            </a:xfrm>
            <a:prstGeom prst="roundRect">
              <a:avLst>
                <a:gd name="adj" fmla="val 15389"/>
              </a:avLst>
            </a:prstGeom>
            <a:solidFill>
              <a:srgbClr val="D4E9F7"/>
            </a:solidFill>
            <a:ln w="7620">
              <a:solidFill>
                <a:srgbClr val="BACFDD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Text 5">
              <a:extLst>
                <a:ext uri="{FF2B5EF4-FFF2-40B4-BE49-F238E27FC236}">
                  <a16:creationId xmlns:a16="http://schemas.microsoft.com/office/drawing/2014/main" id="{B1ECAB8A-853F-4321-BC8D-94FD9DD75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6667" y="4199936"/>
              <a:ext cx="4067175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>
                <a:lnSpc>
                  <a:spcPts val="1800"/>
                </a:lnSpc>
              </a:pPr>
              <a:r>
                <a:rPr lang="az-Cyrl-AZ" sz="1600" b="1" dirty="0">
                  <a:solidFill>
                    <a:srgbClr val="384653"/>
                  </a:solidFill>
                  <a:latin typeface="Montserrat" charset="-52"/>
                </a:rPr>
                <a:t>01-10 квітня 2027</a:t>
              </a:r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82" name="Text 7">
              <a:extLst>
                <a:ext uri="{FF2B5EF4-FFF2-40B4-BE49-F238E27FC236}">
                  <a16:creationId xmlns:a16="http://schemas.microsoft.com/office/drawing/2014/main" id="{98242FF4-CD22-4F8F-A34F-2488273628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9909" y="4350965"/>
              <a:ext cx="4065587" cy="351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ts val="1800"/>
                </a:lnSpc>
              </a:pPr>
              <a:r>
                <a:rPr lang="az-Cyrl-AZ" sz="1600" dirty="0">
                  <a:solidFill>
                    <a:srgbClr val="384653"/>
                  </a:solidFill>
                  <a:latin typeface="Montserrat" charset="-52"/>
                </a:rPr>
                <a:t>Диференційований залік </a:t>
              </a:r>
            </a:p>
            <a:p>
              <a:pPr algn="ctr">
                <a:lnSpc>
                  <a:spcPts val="1800"/>
                </a:lnSpc>
              </a:pPr>
              <a:r>
                <a:rPr lang="az-Cyrl-AZ" sz="1600" dirty="0">
                  <a:solidFill>
                    <a:srgbClr val="384653"/>
                  </a:solidFill>
                  <a:latin typeface="Montserrat" charset="-52"/>
                </a:rPr>
                <a:t>з науково-викладацької практики</a:t>
              </a:r>
              <a:endParaRPr lang="en-US" sz="1600" dirty="0">
                <a:latin typeface="Calibri" pitchFamily="34" charset="0"/>
              </a:endParaRPr>
            </a:p>
          </p:txBody>
        </p:sp>
      </p:grpSp>
      <p:grpSp>
        <p:nvGrpSpPr>
          <p:cNvPr id="2" name="Групувати 1">
            <a:extLst>
              <a:ext uri="{FF2B5EF4-FFF2-40B4-BE49-F238E27FC236}">
                <a16:creationId xmlns:a16="http://schemas.microsoft.com/office/drawing/2014/main" id="{38A626BF-C8CA-4013-A2AB-303890AE9D90}"/>
              </a:ext>
            </a:extLst>
          </p:cNvPr>
          <p:cNvGrpSpPr/>
          <p:nvPr/>
        </p:nvGrpSpPr>
        <p:grpSpPr>
          <a:xfrm>
            <a:off x="236039" y="5617164"/>
            <a:ext cx="4067175" cy="2056304"/>
            <a:chOff x="7630048" y="2595799"/>
            <a:chExt cx="4067175" cy="1695425"/>
          </a:xfrm>
        </p:grpSpPr>
        <p:sp>
          <p:nvSpPr>
            <p:cNvPr id="83" name="Shape 4">
              <a:extLst>
                <a:ext uri="{FF2B5EF4-FFF2-40B4-BE49-F238E27FC236}">
                  <a16:creationId xmlns:a16="http://schemas.microsoft.com/office/drawing/2014/main" id="{9325C75B-8F47-4B5E-9061-40925C1F01EA}"/>
                </a:ext>
              </a:extLst>
            </p:cNvPr>
            <p:cNvSpPr/>
            <p:nvPr/>
          </p:nvSpPr>
          <p:spPr>
            <a:xfrm>
              <a:off x="7945454" y="2595799"/>
              <a:ext cx="3643651" cy="1695425"/>
            </a:xfrm>
            <a:prstGeom prst="roundRect">
              <a:avLst>
                <a:gd name="adj" fmla="val 15388"/>
              </a:avLst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84" name="Text 5">
              <a:extLst>
                <a:ext uri="{FF2B5EF4-FFF2-40B4-BE49-F238E27FC236}">
                  <a16:creationId xmlns:a16="http://schemas.microsoft.com/office/drawing/2014/main" id="{257662F9-1505-4139-A031-154AEA5F54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0048" y="3296472"/>
              <a:ext cx="4067175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ctr">
                <a:lnSpc>
                  <a:spcPts val="1800"/>
                </a:lnSpc>
              </a:pPr>
              <a:r>
                <a:rPr lang="az-Cyrl-AZ" sz="1600" b="1" dirty="0">
                  <a:solidFill>
                    <a:srgbClr val="384653"/>
                  </a:solidFill>
                  <a:latin typeface="Montserrat" charset="-52"/>
                </a:rPr>
                <a:t>01-26 березня 2027</a:t>
              </a:r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85" name="Text 6">
              <a:extLst>
                <a:ext uri="{FF2B5EF4-FFF2-40B4-BE49-F238E27FC236}">
                  <a16:creationId xmlns:a16="http://schemas.microsoft.com/office/drawing/2014/main" id="{395046C5-7558-467B-AB10-15992CD107E8}"/>
                </a:ext>
              </a:extLst>
            </p:cNvPr>
            <p:cNvSpPr/>
            <p:nvPr/>
          </p:nvSpPr>
          <p:spPr>
            <a:xfrm>
              <a:off x="8414114" y="2815878"/>
              <a:ext cx="2682875" cy="233363"/>
            </a:xfrm>
            <a:prstGeom prst="rect">
              <a:avLst/>
            </a:prstGeom>
            <a:noFill/>
            <a:ln/>
          </p:spPr>
          <p:txBody>
            <a:bodyPr wrap="none" lIns="0" tIns="0" rIns="0" bIns="0"/>
            <a:lstStyle/>
            <a:p>
              <a:pPr algn="ctr">
                <a:lnSpc>
                  <a:spcPts val="1850"/>
                </a:lnSpc>
              </a:pPr>
              <a:r>
                <a:rPr lang="en-US" b="1" dirty="0">
                  <a:solidFill>
                    <a:srgbClr val="C00000"/>
                  </a:solidFill>
                  <a:latin typeface="Barlow Bold"/>
                </a:rPr>
                <a:t>ІІ </a:t>
              </a:r>
              <a:r>
                <a:rPr lang="en-US" b="1" dirty="0" err="1">
                  <a:solidFill>
                    <a:srgbClr val="C00000"/>
                  </a:solidFill>
                  <a:latin typeface="Barlow Bold"/>
                </a:rPr>
                <a:t>рік</a:t>
              </a:r>
              <a:r>
                <a:rPr lang="en-US" b="1" dirty="0">
                  <a:solidFill>
                    <a:srgbClr val="C00000"/>
                  </a:solidFill>
                  <a:latin typeface="Barlow Bold"/>
                </a:rPr>
                <a:t>, </a:t>
              </a:r>
              <a:r>
                <a:rPr lang="en-US" b="1" dirty="0" err="1">
                  <a:solidFill>
                    <a:srgbClr val="C00000"/>
                  </a:solidFill>
                  <a:latin typeface="Barlow Bold"/>
                </a:rPr>
                <a:t>денна</a:t>
              </a:r>
              <a:r>
                <a:rPr lang="az-Cyrl-AZ" b="1" dirty="0">
                  <a:solidFill>
                    <a:srgbClr val="C00000"/>
                  </a:solidFill>
                  <a:latin typeface="Barlow Bold"/>
                </a:rPr>
                <a:t>, заочна</a:t>
              </a:r>
              <a:r>
                <a:rPr lang="en-US" b="1" dirty="0">
                  <a:solidFill>
                    <a:srgbClr val="C00000"/>
                  </a:solidFill>
                  <a:latin typeface="Barlow Bold"/>
                </a:rPr>
                <a:t> </a:t>
              </a:r>
              <a:r>
                <a:rPr lang="en-US" b="1" dirty="0" err="1">
                  <a:solidFill>
                    <a:srgbClr val="C00000"/>
                  </a:solidFill>
                  <a:latin typeface="Barlow Bold"/>
                </a:rPr>
                <a:t>форм</a:t>
              </a:r>
              <a:r>
                <a:rPr lang="az-Cyrl-AZ" b="1" dirty="0">
                  <a:solidFill>
                    <a:srgbClr val="C00000"/>
                  </a:solidFill>
                  <a:latin typeface="Barlow Bold"/>
                </a:rPr>
                <a:t>и</a:t>
              </a:r>
              <a:endParaRPr lang="en-US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86" name="Text 7">
              <a:extLst>
                <a:ext uri="{FF2B5EF4-FFF2-40B4-BE49-F238E27FC236}">
                  <a16:creationId xmlns:a16="http://schemas.microsoft.com/office/drawing/2014/main" id="{120B5C06-0043-46C7-A324-5323845E11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3224" y="3600623"/>
              <a:ext cx="3317253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lnSpc>
                  <a:spcPts val="1800"/>
                </a:lnSpc>
              </a:pPr>
              <a:r>
                <a:rPr lang="az-Cyrl-AZ" sz="1600" dirty="0">
                  <a:solidFill>
                    <a:srgbClr val="384653"/>
                  </a:solidFill>
                  <a:latin typeface="Montserrat" charset="-52"/>
                </a:rPr>
                <a:t>Науково-викладацька практика</a:t>
              </a:r>
              <a:endParaRPr lang="en-US" sz="1600" dirty="0">
                <a:latin typeface="Calibri" pitchFamily="34" charset="0"/>
              </a:endParaRPr>
            </a:p>
          </p:txBody>
        </p:sp>
      </p:grpSp>
      <p:grpSp>
        <p:nvGrpSpPr>
          <p:cNvPr id="10" name="Групувати 9">
            <a:extLst>
              <a:ext uri="{FF2B5EF4-FFF2-40B4-BE49-F238E27FC236}">
                <a16:creationId xmlns:a16="http://schemas.microsoft.com/office/drawing/2014/main" id="{FDE4AC25-B4E2-4F52-93F1-9A0A859D56A1}"/>
              </a:ext>
            </a:extLst>
          </p:cNvPr>
          <p:cNvGrpSpPr/>
          <p:nvPr/>
        </p:nvGrpSpPr>
        <p:grpSpPr>
          <a:xfrm>
            <a:off x="1005267" y="5420574"/>
            <a:ext cx="12605028" cy="2726281"/>
            <a:chOff x="-39640" y="5458573"/>
            <a:chExt cx="12605028" cy="2726281"/>
          </a:xfrm>
        </p:grpSpPr>
        <p:pic>
          <p:nvPicPr>
            <p:cNvPr id="87" name="Picture 2">
              <a:extLst>
                <a:ext uri="{FF2B5EF4-FFF2-40B4-BE49-F238E27FC236}">
                  <a16:creationId xmlns:a16="http://schemas.microsoft.com/office/drawing/2014/main" id="{FE1C71D8-3CC3-4142-9DE1-1138ACEF48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9214516" y="6119390"/>
              <a:ext cx="3350872" cy="2065464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01600" prst="riblet"/>
            </a:sp3d>
          </p:spPr>
        </p:pic>
        <p:pic>
          <p:nvPicPr>
            <p:cNvPr id="88" name="Picture 3" descr="E:\Грищук\Аспіранти, докторанти\Збори аспірантів+презентації\Збори з аспірантами 11.2025\практика.jpeg">
              <a:extLst>
                <a:ext uri="{FF2B5EF4-FFF2-40B4-BE49-F238E27FC236}">
                  <a16:creationId xmlns:a16="http://schemas.microsoft.com/office/drawing/2014/main" id="{9787FDDE-E982-4292-882C-4A3A80793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116243" y="5458573"/>
              <a:ext cx="2197100" cy="2195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9" name="Rectangle 43">
              <a:extLst>
                <a:ext uri="{FF2B5EF4-FFF2-40B4-BE49-F238E27FC236}">
                  <a16:creationId xmlns:a16="http://schemas.microsoft.com/office/drawing/2014/main" id="{3BE91947-F166-41D9-90EB-E265324CAA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9640" y="7776946"/>
              <a:ext cx="754347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uk-UA" sz="1600" i="1" dirty="0">
                  <a:latin typeface="Calibri" pitchFamily="34" charset="0"/>
                  <a:hlinkClick r:id="rId7"/>
                </a:rPr>
                <a:t>Положення про проведення науково-викладацької практики аспірантів КНЛУ</a:t>
              </a:r>
              <a:endParaRPr lang="en-US" sz="1600" dirty="0">
                <a:latin typeface="Calibri" pitchFamily="34" charset="0"/>
              </a:endParaRPr>
            </a:p>
          </p:txBody>
        </p:sp>
      </p:grpSp>
      <p:sp>
        <p:nvSpPr>
          <p:cNvPr id="90" name="Down Arrow 44">
            <a:extLst>
              <a:ext uri="{FF2B5EF4-FFF2-40B4-BE49-F238E27FC236}">
                <a16:creationId xmlns:a16="http://schemas.microsoft.com/office/drawing/2014/main" id="{AA1B1F84-5E57-49FA-ACBE-58F77F181C69}"/>
              </a:ext>
            </a:extLst>
          </p:cNvPr>
          <p:cNvSpPr/>
          <p:nvPr/>
        </p:nvSpPr>
        <p:spPr>
          <a:xfrm rot="16200000">
            <a:off x="8658516" y="6227751"/>
            <a:ext cx="418106" cy="534131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1" name="Down Arrow 44">
            <a:extLst>
              <a:ext uri="{FF2B5EF4-FFF2-40B4-BE49-F238E27FC236}">
                <a16:creationId xmlns:a16="http://schemas.microsoft.com/office/drawing/2014/main" id="{E1880CB9-B2B0-4480-90BA-7051E0CB4FD9}"/>
              </a:ext>
            </a:extLst>
          </p:cNvPr>
          <p:cNvSpPr/>
          <p:nvPr/>
        </p:nvSpPr>
        <p:spPr>
          <a:xfrm rot="16200000">
            <a:off x="4359534" y="6180981"/>
            <a:ext cx="339433" cy="706346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2" name="Text 6">
            <a:extLst>
              <a:ext uri="{FF2B5EF4-FFF2-40B4-BE49-F238E27FC236}">
                <a16:creationId xmlns:a16="http://schemas.microsoft.com/office/drawing/2014/main" id="{7E9F2B5F-5F77-46ED-8D54-E5D9152ADF2C}"/>
              </a:ext>
            </a:extLst>
          </p:cNvPr>
          <p:cNvSpPr/>
          <p:nvPr/>
        </p:nvSpPr>
        <p:spPr>
          <a:xfrm>
            <a:off x="5313574" y="5865402"/>
            <a:ext cx="2682875" cy="283035"/>
          </a:xfrm>
          <a:prstGeom prst="rect">
            <a:avLst/>
          </a:prstGeom>
          <a:noFill/>
          <a:ln/>
        </p:spPr>
        <p:txBody>
          <a:bodyPr wrap="none" lIns="0" tIns="0" rIns="0" bIns="0"/>
          <a:lstStyle/>
          <a:p>
            <a:pPr algn="ctr">
              <a:lnSpc>
                <a:spcPts val="1850"/>
              </a:lnSpc>
            </a:pPr>
            <a:r>
              <a:rPr lang="en-US" b="1" dirty="0">
                <a:solidFill>
                  <a:srgbClr val="C00000"/>
                </a:solidFill>
                <a:latin typeface="Barlow Bold"/>
              </a:rPr>
              <a:t>ІІ </a:t>
            </a:r>
            <a:r>
              <a:rPr lang="en-US" b="1" dirty="0" err="1">
                <a:solidFill>
                  <a:srgbClr val="C00000"/>
                </a:solidFill>
                <a:latin typeface="Barlow Bold"/>
              </a:rPr>
              <a:t>рік</a:t>
            </a:r>
            <a:r>
              <a:rPr lang="en-US" b="1" dirty="0">
                <a:solidFill>
                  <a:srgbClr val="C00000"/>
                </a:solidFill>
                <a:latin typeface="Barlow Bold"/>
              </a:rPr>
              <a:t>, </a:t>
            </a:r>
            <a:r>
              <a:rPr lang="en-US" b="1" dirty="0" err="1">
                <a:solidFill>
                  <a:srgbClr val="C00000"/>
                </a:solidFill>
                <a:latin typeface="Barlow Bold"/>
              </a:rPr>
              <a:t>денна</a:t>
            </a:r>
            <a:r>
              <a:rPr lang="az-Cyrl-AZ" b="1" dirty="0">
                <a:solidFill>
                  <a:srgbClr val="C00000"/>
                </a:solidFill>
                <a:latin typeface="Barlow Bold"/>
              </a:rPr>
              <a:t>, заочна</a:t>
            </a:r>
            <a:r>
              <a:rPr lang="en-US" b="1" dirty="0">
                <a:solidFill>
                  <a:srgbClr val="C00000"/>
                </a:solidFill>
                <a:latin typeface="Barlow Bold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Barlow Bold"/>
              </a:rPr>
              <a:t>форм</a:t>
            </a:r>
            <a:r>
              <a:rPr lang="az-Cyrl-AZ" b="1" dirty="0">
                <a:solidFill>
                  <a:srgbClr val="C00000"/>
                </a:solidFill>
                <a:latin typeface="Barlow Bold"/>
              </a:rPr>
              <a:t>и</a:t>
            </a:r>
            <a:endParaRPr lang="en-US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613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кутник 14"/>
          <p:cNvSpPr/>
          <p:nvPr/>
        </p:nvSpPr>
        <p:spPr>
          <a:xfrm>
            <a:off x="0" y="7396163"/>
            <a:ext cx="14630400" cy="7889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grpSp>
        <p:nvGrpSpPr>
          <p:cNvPr id="37890" name="Group 11"/>
          <p:cNvGrpSpPr>
            <a:grpSpLocks/>
          </p:cNvGrpSpPr>
          <p:nvPr/>
        </p:nvGrpSpPr>
        <p:grpSpPr bwMode="auto">
          <a:xfrm>
            <a:off x="233363" y="3049588"/>
            <a:ext cx="7708900" cy="1784350"/>
            <a:chOff x="520541" y="1270040"/>
            <a:chExt cx="7310795" cy="1330047"/>
          </a:xfrm>
        </p:grpSpPr>
        <p:sp>
          <p:nvSpPr>
            <p:cNvPr id="37902" name="Text 1"/>
            <p:cNvSpPr>
              <a:spLocks noChangeArrowheads="1"/>
            </p:cNvSpPr>
            <p:nvPr/>
          </p:nvSpPr>
          <p:spPr bwMode="auto">
            <a:xfrm>
              <a:off x="520541" y="1270040"/>
              <a:ext cx="4128730" cy="293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>
                <a:lnSpc>
                  <a:spcPts val="2300"/>
                </a:lnSpc>
              </a:pPr>
              <a:r>
                <a:rPr lang="az-Cyrl-AZ" b="1">
                  <a:solidFill>
                    <a:srgbClr val="2E3C4E"/>
                  </a:solidFill>
                  <a:latin typeface="Barlow Bold"/>
                </a:rPr>
                <a:t>Проміжний звіт</a:t>
              </a:r>
              <a:endParaRPr lang="en-US">
                <a:latin typeface="Calibri" pitchFamily="34" charset="0"/>
              </a:endParaRPr>
            </a:p>
          </p:txBody>
        </p:sp>
        <p:sp>
          <p:nvSpPr>
            <p:cNvPr id="37903" name="Text 2"/>
            <p:cNvSpPr>
              <a:spLocks noChangeArrowheads="1"/>
            </p:cNvSpPr>
            <p:nvPr/>
          </p:nvSpPr>
          <p:spPr bwMode="auto">
            <a:xfrm>
              <a:off x="743545" y="1730931"/>
              <a:ext cx="2804279" cy="2446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>
                <a:lnSpc>
                  <a:spcPts val="1900"/>
                </a:lnSpc>
              </a:pPr>
              <a:r>
                <a:rPr lang="az-Cyrl-AZ" sz="1600" b="1" dirty="0">
                  <a:solidFill>
                    <a:srgbClr val="2E3C4E"/>
                  </a:solidFill>
                  <a:latin typeface="Barlow Bold"/>
                </a:rPr>
                <a:t>01</a:t>
              </a:r>
              <a:r>
                <a:rPr lang="en-US" sz="1600" b="1" dirty="0">
                  <a:solidFill>
                    <a:srgbClr val="2E3C4E"/>
                  </a:solidFill>
                  <a:latin typeface="Barlow Bold"/>
                </a:rPr>
                <a:t> </a:t>
              </a:r>
              <a:r>
                <a:rPr lang="az-Cyrl-AZ" sz="1600" b="1" dirty="0">
                  <a:solidFill>
                    <a:srgbClr val="2E3C4E"/>
                  </a:solidFill>
                  <a:latin typeface="Barlow Bold"/>
                </a:rPr>
                <a:t>лютого</a:t>
              </a:r>
              <a:r>
                <a:rPr lang="en-US" sz="1600" b="1" dirty="0">
                  <a:solidFill>
                    <a:srgbClr val="2E3C4E"/>
                  </a:solidFill>
                  <a:latin typeface="Barlow Bold"/>
                </a:rPr>
                <a:t> – </a:t>
              </a:r>
              <a:r>
                <a:rPr lang="az-Cyrl-AZ" sz="1600" b="1" dirty="0">
                  <a:solidFill>
                    <a:srgbClr val="2E3C4E"/>
                  </a:solidFill>
                  <a:latin typeface="Barlow Bold"/>
                </a:rPr>
                <a:t>26</a:t>
              </a:r>
              <a:r>
                <a:rPr lang="en-US" sz="1600" b="1" dirty="0">
                  <a:solidFill>
                    <a:srgbClr val="2E3C4E"/>
                  </a:solidFill>
                  <a:latin typeface="Barlow Bold"/>
                </a:rPr>
                <a:t> </a:t>
              </a:r>
              <a:r>
                <a:rPr lang="az-Cyrl-AZ" sz="1600" b="1" dirty="0">
                  <a:solidFill>
                    <a:srgbClr val="2E3C4E"/>
                  </a:solidFill>
                  <a:latin typeface="Barlow Bold"/>
                </a:rPr>
                <a:t>лютого</a:t>
              </a:r>
              <a:r>
                <a:rPr lang="en-US" sz="1600" b="1" dirty="0">
                  <a:solidFill>
                    <a:srgbClr val="2E3C4E"/>
                  </a:solidFill>
                  <a:latin typeface="Barlow Bold"/>
                </a:rPr>
                <a:t> 202</a:t>
              </a:r>
              <a:r>
                <a:rPr lang="uk-UA" sz="1600" b="1" dirty="0">
                  <a:solidFill>
                    <a:srgbClr val="2E3C4E"/>
                  </a:solidFill>
                  <a:latin typeface="Barlow Bold"/>
                </a:rPr>
                <a:t>7</a:t>
              </a:r>
              <a:r>
                <a:rPr lang="en-US" sz="1600" b="1" dirty="0">
                  <a:solidFill>
                    <a:srgbClr val="2E3C4E"/>
                  </a:solidFill>
                  <a:latin typeface="Barlow Bold"/>
                </a:rPr>
                <a:t> р.</a:t>
              </a:r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5" name="Text 3"/>
            <p:cNvSpPr/>
            <p:nvPr/>
          </p:nvSpPr>
          <p:spPr>
            <a:xfrm>
              <a:off x="743358" y="1997227"/>
              <a:ext cx="7087978" cy="539283"/>
            </a:xfrm>
            <a:prstGeom prst="rect">
              <a:avLst/>
            </a:prstGeom>
            <a:noFill/>
            <a:ln/>
          </p:spPr>
          <p:txBody>
            <a:bodyPr lIns="0" tIns="0" rIns="0" bIns="0"/>
            <a:lstStyle/>
            <a:p>
              <a:pPr algn="just">
                <a:lnSpc>
                  <a:spcPts val="1850"/>
                </a:lnSpc>
              </a:pPr>
              <a:r>
                <a:rPr lang="ru-RU" sz="1400" dirty="0">
                  <a:solidFill>
                    <a:srgbClr val="384653"/>
                  </a:solidFill>
                  <a:latin typeface="Montserrat" charset="-52"/>
                </a:rPr>
                <a:t>звітування </a:t>
              </a:r>
              <a:r>
                <a:rPr lang="ru-RU" sz="1400" dirty="0" err="1">
                  <a:solidFill>
                    <a:srgbClr val="384653"/>
                  </a:solidFill>
                  <a:latin typeface="Montserrat" charset="-52"/>
                </a:rPr>
                <a:t>аспірантів</a:t>
              </a:r>
              <a:r>
                <a:rPr lang="ru-RU" sz="1400" dirty="0">
                  <a:solidFill>
                    <a:srgbClr val="384653"/>
                  </a:solidFill>
                  <a:latin typeface="Montserrat" charset="-52"/>
                </a:rPr>
                <a:t> </a:t>
              </a:r>
              <a:r>
                <a:rPr lang="ru-RU" sz="1400" dirty="0" err="1">
                  <a:solidFill>
                    <a:srgbClr val="384653"/>
                  </a:solidFill>
                  <a:latin typeface="Montserrat" charset="-52"/>
                </a:rPr>
                <a:t>усіх</a:t>
              </a:r>
              <a:r>
                <a:rPr lang="ru-RU" sz="1400" dirty="0">
                  <a:solidFill>
                    <a:srgbClr val="384653"/>
                  </a:solidFill>
                  <a:latin typeface="Montserrat" charset="-52"/>
                </a:rPr>
                <a:t> </a:t>
              </a:r>
              <a:r>
                <a:rPr lang="ru-RU" sz="1400" dirty="0" err="1">
                  <a:solidFill>
                    <a:srgbClr val="384653"/>
                  </a:solidFill>
                  <a:latin typeface="Montserrat" charset="-52"/>
                </a:rPr>
                <a:t>років</a:t>
              </a:r>
              <a:r>
                <a:rPr lang="ru-RU" sz="1400" dirty="0">
                  <a:solidFill>
                    <a:srgbClr val="384653"/>
                  </a:solidFill>
                  <a:latin typeface="Montserrat" charset="-52"/>
                </a:rPr>
                <a:t> </a:t>
              </a:r>
              <a:r>
                <a:rPr lang="ru-RU" sz="1400" dirty="0" err="1">
                  <a:solidFill>
                    <a:srgbClr val="384653"/>
                  </a:solidFill>
                  <a:latin typeface="Montserrat" charset="-52"/>
                </a:rPr>
                <a:t>здобуття</a:t>
              </a:r>
              <a:r>
                <a:rPr lang="ru-RU" sz="1400" dirty="0">
                  <a:solidFill>
                    <a:srgbClr val="384653"/>
                  </a:solidFill>
                  <a:latin typeface="Montserrat" charset="-52"/>
                </a:rPr>
                <a:t> </a:t>
              </a:r>
              <a:r>
                <a:rPr lang="ru-RU" sz="1400" dirty="0" err="1">
                  <a:solidFill>
                    <a:srgbClr val="384653"/>
                  </a:solidFill>
                  <a:latin typeface="Montserrat" charset="-52"/>
                </a:rPr>
                <a:t>освіти</a:t>
              </a:r>
              <a:r>
                <a:rPr lang="ru-RU" sz="1400" dirty="0">
                  <a:solidFill>
                    <a:srgbClr val="384653"/>
                  </a:solidFill>
                  <a:latin typeface="Montserrat" charset="-52"/>
                </a:rPr>
                <a:t> про хід виконання індивідуального плану роботи аспіранта (Індивідуального навчального плану  та Індивідуального плану наукової роботи)</a:t>
              </a:r>
              <a:endParaRPr lang="en-US" sz="1400" dirty="0">
                <a:latin typeface="Calibri" pitchFamily="34" charset="0"/>
              </a:endParaRPr>
            </a:p>
          </p:txBody>
        </p:sp>
        <p:sp>
          <p:nvSpPr>
            <p:cNvPr id="37905" name="Shape 4"/>
            <p:cNvSpPr>
              <a:spLocks noChangeArrowheads="1"/>
            </p:cNvSpPr>
            <p:nvPr/>
          </p:nvSpPr>
          <p:spPr bwMode="auto">
            <a:xfrm>
              <a:off x="520541" y="1730931"/>
              <a:ext cx="15240" cy="869156"/>
            </a:xfrm>
            <a:prstGeom prst="rect">
              <a:avLst/>
            </a:prstGeom>
            <a:solidFill>
              <a:srgbClr val="75BAE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7891" name="Image 0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72525" y="2514600"/>
            <a:ext cx="5345113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Text 0"/>
          <p:cNvSpPr>
            <a:spLocks noChangeArrowheads="1"/>
          </p:cNvSpPr>
          <p:nvPr/>
        </p:nvSpPr>
        <p:spPr bwMode="auto">
          <a:xfrm>
            <a:off x="241398" y="205231"/>
            <a:ext cx="131318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4500"/>
              </a:lnSpc>
            </a:pPr>
            <a:r>
              <a:rPr lang="en-US" sz="3200" dirty="0" err="1">
                <a:solidFill>
                  <a:srgbClr val="2E3C4E"/>
                </a:solidFill>
                <a:latin typeface="Barlow Bold"/>
              </a:rPr>
              <a:t>Звітування</a:t>
            </a:r>
            <a:r>
              <a:rPr lang="en-US" sz="3200" dirty="0">
                <a:solidFill>
                  <a:srgbClr val="2E3C4E"/>
                </a:solidFill>
                <a:latin typeface="Barlow Bold"/>
              </a:rPr>
              <a:t> </a:t>
            </a:r>
            <a:r>
              <a:rPr lang="az-Cyrl-AZ" sz="3200" dirty="0">
                <a:solidFill>
                  <a:srgbClr val="2E3C4E"/>
                </a:solidFill>
                <a:latin typeface="Barlow Bold"/>
              </a:rPr>
              <a:t>а</a:t>
            </a:r>
            <a:r>
              <a:rPr lang="en-US" sz="3200" dirty="0" err="1">
                <a:solidFill>
                  <a:srgbClr val="2E3C4E"/>
                </a:solidFill>
                <a:latin typeface="Barlow Bold"/>
              </a:rPr>
              <a:t>спірантів</a:t>
            </a:r>
            <a:r>
              <a:rPr lang="en-US" sz="3200" dirty="0">
                <a:solidFill>
                  <a:srgbClr val="2E3C4E"/>
                </a:solidFill>
                <a:latin typeface="Barlow Bold"/>
              </a:rPr>
              <a:t> про</a:t>
            </a:r>
            <a:r>
              <a:rPr lang="az-Cyrl-AZ" sz="3200" dirty="0">
                <a:solidFill>
                  <a:srgbClr val="2E3C4E"/>
                </a:solidFill>
                <a:latin typeface="Barlow Bold"/>
              </a:rPr>
              <a:t> виконання</a:t>
            </a:r>
            <a:r>
              <a:rPr lang="en-US" sz="3200" dirty="0">
                <a:solidFill>
                  <a:srgbClr val="2E3C4E"/>
                </a:solidFill>
                <a:latin typeface="Barlow Bold"/>
              </a:rPr>
              <a:t> </a:t>
            </a:r>
            <a:endParaRPr lang="az-Cyrl-AZ" sz="3200" dirty="0">
              <a:solidFill>
                <a:srgbClr val="2E3C4E"/>
              </a:solidFill>
              <a:latin typeface="Barlow Bold"/>
            </a:endParaRPr>
          </a:p>
          <a:p>
            <a:pPr>
              <a:lnSpc>
                <a:spcPts val="4500"/>
              </a:lnSpc>
            </a:pPr>
            <a:r>
              <a:rPr lang="az-Cyrl-AZ" sz="3200" b="1" dirty="0">
                <a:solidFill>
                  <a:srgbClr val="2E3C4E"/>
                </a:solidFill>
                <a:latin typeface="Barlow Bold"/>
              </a:rPr>
              <a:t>І</a:t>
            </a:r>
            <a:r>
              <a:rPr lang="en-US" sz="3200" b="1" dirty="0" err="1">
                <a:solidFill>
                  <a:srgbClr val="2E3C4E"/>
                </a:solidFill>
                <a:latin typeface="Barlow Bold"/>
              </a:rPr>
              <a:t>ндивідуальн</a:t>
            </a:r>
            <a:r>
              <a:rPr lang="az-Cyrl-AZ" sz="3200" b="1" dirty="0">
                <a:solidFill>
                  <a:srgbClr val="2E3C4E"/>
                </a:solidFill>
                <a:latin typeface="Barlow Bold"/>
              </a:rPr>
              <a:t>ого</a:t>
            </a:r>
            <a:r>
              <a:rPr lang="en-US" sz="3200" b="1" dirty="0">
                <a:solidFill>
                  <a:srgbClr val="2E3C4E"/>
                </a:solidFill>
                <a:latin typeface="Barlow Bold"/>
              </a:rPr>
              <a:t> </a:t>
            </a:r>
            <a:r>
              <a:rPr lang="az-Cyrl-AZ" sz="3200" b="1" dirty="0">
                <a:solidFill>
                  <a:srgbClr val="2E3C4E"/>
                </a:solidFill>
                <a:latin typeface="Barlow Bold"/>
              </a:rPr>
              <a:t>пл</a:t>
            </a:r>
            <a:r>
              <a:rPr lang="en-US" sz="3200" b="1" dirty="0" err="1">
                <a:solidFill>
                  <a:srgbClr val="2E3C4E"/>
                </a:solidFill>
                <a:latin typeface="Barlow Bold"/>
              </a:rPr>
              <a:t>ан</a:t>
            </a:r>
            <a:r>
              <a:rPr lang="az-Cyrl-AZ" sz="3200" b="1" dirty="0">
                <a:solidFill>
                  <a:srgbClr val="2E3C4E"/>
                </a:solidFill>
                <a:latin typeface="Barlow Bold"/>
              </a:rPr>
              <a:t>у роботи аспіранта</a:t>
            </a:r>
            <a:endParaRPr lang="en-US" sz="3200" dirty="0">
              <a:latin typeface="Calibri" pitchFamily="34" charset="0"/>
            </a:endParaRPr>
          </a:p>
        </p:txBody>
      </p:sp>
      <p:pic>
        <p:nvPicPr>
          <p:cNvPr id="37893" name="Image 7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963" y="2811463"/>
            <a:ext cx="7643812" cy="8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Image 7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4238" y="5094288"/>
            <a:ext cx="78882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895" name="Group 16"/>
          <p:cNvGrpSpPr>
            <a:grpSpLocks/>
          </p:cNvGrpSpPr>
          <p:nvPr/>
        </p:nvGrpSpPr>
        <p:grpSpPr bwMode="auto">
          <a:xfrm>
            <a:off x="895350" y="5419725"/>
            <a:ext cx="7614805" cy="1784350"/>
            <a:chOff x="520541" y="1270040"/>
            <a:chExt cx="7310795" cy="1330047"/>
          </a:xfrm>
        </p:grpSpPr>
        <p:sp>
          <p:nvSpPr>
            <p:cNvPr id="37898" name="Text 1"/>
            <p:cNvSpPr>
              <a:spLocks noChangeArrowheads="1"/>
            </p:cNvSpPr>
            <p:nvPr/>
          </p:nvSpPr>
          <p:spPr bwMode="auto">
            <a:xfrm>
              <a:off x="520541" y="1270040"/>
              <a:ext cx="4128730" cy="293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>
                <a:lnSpc>
                  <a:spcPts val="2300"/>
                </a:lnSpc>
              </a:pPr>
              <a:r>
                <a:rPr lang="az-Cyrl-AZ" b="1">
                  <a:solidFill>
                    <a:srgbClr val="2E3C4E"/>
                  </a:solidFill>
                  <a:latin typeface="Barlow Bold"/>
                </a:rPr>
                <a:t>Річний звіт</a:t>
              </a:r>
              <a:endParaRPr lang="en-US">
                <a:latin typeface="Calibri" pitchFamily="34" charset="0"/>
              </a:endParaRPr>
            </a:p>
          </p:txBody>
        </p:sp>
        <p:sp>
          <p:nvSpPr>
            <p:cNvPr id="37899" name="Text 2"/>
            <p:cNvSpPr>
              <a:spLocks noChangeArrowheads="1"/>
            </p:cNvSpPr>
            <p:nvPr/>
          </p:nvSpPr>
          <p:spPr bwMode="auto">
            <a:xfrm>
              <a:off x="743545" y="1730931"/>
              <a:ext cx="2804279" cy="2446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>
                <a:lnSpc>
                  <a:spcPts val="1900"/>
                </a:lnSpc>
              </a:pPr>
              <a:r>
                <a:rPr lang="en-US" sz="1600" b="1" dirty="0">
                  <a:solidFill>
                    <a:srgbClr val="2E3C4E"/>
                  </a:solidFill>
                  <a:latin typeface="Barlow Bold"/>
                </a:rPr>
                <a:t>1</a:t>
              </a:r>
              <a:r>
                <a:rPr lang="uk-UA" sz="1600" b="1" dirty="0">
                  <a:solidFill>
                    <a:srgbClr val="2E3C4E"/>
                  </a:solidFill>
                  <a:latin typeface="Barlow Bold"/>
                </a:rPr>
                <a:t>4</a:t>
              </a:r>
              <a:r>
                <a:rPr lang="en-US" sz="1600" b="1" dirty="0">
                  <a:solidFill>
                    <a:srgbClr val="2E3C4E"/>
                  </a:solidFill>
                  <a:latin typeface="Barlow Bold"/>
                </a:rPr>
                <a:t> </a:t>
              </a:r>
              <a:r>
                <a:rPr lang="en-US" sz="1600" b="1" dirty="0" err="1">
                  <a:solidFill>
                    <a:srgbClr val="2E3C4E"/>
                  </a:solidFill>
                  <a:latin typeface="Barlow Bold"/>
                </a:rPr>
                <a:t>червня</a:t>
              </a:r>
              <a:r>
                <a:rPr lang="en-US" sz="1600" b="1" dirty="0">
                  <a:solidFill>
                    <a:srgbClr val="2E3C4E"/>
                  </a:solidFill>
                  <a:latin typeface="Barlow Bold"/>
                </a:rPr>
                <a:t> – 30 </a:t>
              </a:r>
              <a:r>
                <a:rPr lang="en-US" sz="1600" b="1" dirty="0" err="1">
                  <a:solidFill>
                    <a:srgbClr val="2E3C4E"/>
                  </a:solidFill>
                  <a:latin typeface="Barlow Bold"/>
                </a:rPr>
                <a:t>червня</a:t>
              </a:r>
              <a:r>
                <a:rPr lang="en-US" sz="1600" b="1" dirty="0">
                  <a:solidFill>
                    <a:srgbClr val="2E3C4E"/>
                  </a:solidFill>
                  <a:latin typeface="Barlow Bold"/>
                </a:rPr>
                <a:t> 202</a:t>
              </a:r>
              <a:r>
                <a:rPr lang="uk-UA" sz="1600" b="1" dirty="0">
                  <a:solidFill>
                    <a:srgbClr val="2E3C4E"/>
                  </a:solidFill>
                  <a:latin typeface="Barlow Bold"/>
                </a:rPr>
                <a:t>7</a:t>
              </a:r>
              <a:r>
                <a:rPr lang="en-US" sz="1600" b="1" dirty="0">
                  <a:solidFill>
                    <a:srgbClr val="2E3C4E"/>
                  </a:solidFill>
                  <a:latin typeface="Barlow Bold"/>
                </a:rPr>
                <a:t> р.</a:t>
              </a:r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20" name="Text 3"/>
            <p:cNvSpPr/>
            <p:nvPr/>
          </p:nvSpPr>
          <p:spPr>
            <a:xfrm>
              <a:off x="743358" y="1975604"/>
              <a:ext cx="7087978" cy="475693"/>
            </a:xfrm>
            <a:prstGeom prst="rect">
              <a:avLst/>
            </a:prstGeom>
            <a:noFill/>
            <a:ln/>
          </p:spPr>
          <p:txBody>
            <a:bodyPr lIns="0" tIns="0" rIns="0" bIns="0"/>
            <a:lstStyle/>
            <a:p>
              <a:pPr algn="just">
                <a:lnSpc>
                  <a:spcPts val="1850"/>
                </a:lnSpc>
              </a:pPr>
              <a:r>
                <a:rPr lang="ru-RU" sz="1400" dirty="0" err="1">
                  <a:solidFill>
                    <a:srgbClr val="384653"/>
                  </a:solidFill>
                  <a:latin typeface="Montserrat" charset="-52"/>
                </a:rPr>
                <a:t>Звітування</a:t>
              </a:r>
              <a:r>
                <a:rPr lang="ru-RU" sz="1400" dirty="0">
                  <a:solidFill>
                    <a:srgbClr val="384653"/>
                  </a:solidFill>
                  <a:latin typeface="Montserrat" charset="-52"/>
                </a:rPr>
                <a:t> </a:t>
              </a:r>
              <a:r>
                <a:rPr lang="ru-RU" sz="1400" dirty="0" err="1">
                  <a:solidFill>
                    <a:srgbClr val="384653"/>
                  </a:solidFill>
                  <a:latin typeface="Montserrat" charset="-52"/>
                </a:rPr>
                <a:t>аспірантів</a:t>
              </a:r>
              <a:r>
                <a:rPr lang="ru-RU" sz="1400" dirty="0">
                  <a:solidFill>
                    <a:srgbClr val="384653"/>
                  </a:solidFill>
                  <a:latin typeface="Montserrat" charset="-52"/>
                </a:rPr>
                <a:t> </a:t>
              </a:r>
              <a:r>
                <a:rPr lang="ru-RU" sz="1400" dirty="0" err="1">
                  <a:solidFill>
                    <a:srgbClr val="384653"/>
                  </a:solidFill>
                  <a:latin typeface="Montserrat" charset="-52"/>
                </a:rPr>
                <a:t>усіх</a:t>
              </a:r>
              <a:r>
                <a:rPr lang="ru-RU" sz="1400" dirty="0">
                  <a:solidFill>
                    <a:srgbClr val="384653"/>
                  </a:solidFill>
                  <a:latin typeface="Montserrat" charset="-52"/>
                </a:rPr>
                <a:t> років здобуття освіти про виконання індивідуального плану роботи аспіранта (Індивідуального навчального плану  та Індивідуального плану наукової роботи)</a:t>
              </a:r>
              <a:endParaRPr lang="en-US" sz="1400" dirty="0">
                <a:latin typeface="Calibri" pitchFamily="34" charset="0"/>
              </a:endParaRPr>
            </a:p>
          </p:txBody>
        </p:sp>
        <p:sp>
          <p:nvSpPr>
            <p:cNvPr id="37901" name="Shape 4"/>
            <p:cNvSpPr>
              <a:spLocks noChangeArrowheads="1"/>
            </p:cNvSpPr>
            <p:nvPr/>
          </p:nvSpPr>
          <p:spPr bwMode="auto">
            <a:xfrm>
              <a:off x="520541" y="1730931"/>
              <a:ext cx="15240" cy="869156"/>
            </a:xfrm>
            <a:prstGeom prst="rect">
              <a:avLst/>
            </a:prstGeom>
            <a:solidFill>
              <a:srgbClr val="75BAE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896" name="Shape 2"/>
          <p:cNvSpPr>
            <a:spLocks noChangeArrowheads="1"/>
          </p:cNvSpPr>
          <p:nvPr/>
        </p:nvSpPr>
        <p:spPr bwMode="auto">
          <a:xfrm>
            <a:off x="207963" y="1470892"/>
            <a:ext cx="8468446" cy="1263958"/>
          </a:xfrm>
          <a:prstGeom prst="roundRect">
            <a:avLst>
              <a:gd name="adj" fmla="val 10194"/>
            </a:avLst>
          </a:prstGeom>
          <a:solidFill>
            <a:srgbClr val="D4E9F7"/>
          </a:solidFill>
          <a:ln w="7620">
            <a:solidFill>
              <a:srgbClr val="063E5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7" name="Rectangle 22"/>
          <p:cNvSpPr>
            <a:spLocks noChangeArrowheads="1"/>
          </p:cNvSpPr>
          <p:nvPr/>
        </p:nvSpPr>
        <p:spPr bwMode="auto">
          <a:xfrm>
            <a:off x="468511" y="1516076"/>
            <a:ext cx="7760855" cy="1091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650"/>
              </a:lnSpc>
            </a:pPr>
            <a:r>
              <a:rPr lang="az-Cyrl-AZ" sz="1400" b="1" dirty="0">
                <a:solidFill>
                  <a:srgbClr val="384653"/>
                </a:solidFill>
                <a:latin typeface="Montserrat" charset="-52"/>
              </a:rPr>
              <a:t>Мета звітування: </a:t>
            </a:r>
            <a:r>
              <a:rPr lang="az-Cyrl-AZ" sz="1400" dirty="0">
                <a:solidFill>
                  <a:srgbClr val="384653"/>
                </a:solidFill>
                <a:latin typeface="Montserrat" charset="-52"/>
              </a:rPr>
              <a:t>о</a:t>
            </a:r>
            <a:r>
              <a:rPr lang="en-US" sz="1400" dirty="0" err="1">
                <a:solidFill>
                  <a:srgbClr val="384653"/>
                </a:solidFill>
                <a:latin typeface="Montserrat" charset="-52"/>
              </a:rPr>
              <a:t>цінка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</a:rPr>
              <a:t> виконання </a:t>
            </a:r>
            <a:r>
              <a:rPr lang="az-Cyrl-AZ" sz="1400" dirty="0">
                <a:solidFill>
                  <a:srgbClr val="384653"/>
                </a:solidFill>
                <a:latin typeface="Montserrat" charset="-52"/>
                <a:hlinkClick r:id="rId5"/>
              </a:rPr>
              <a:t>І</a:t>
            </a:r>
            <a:r>
              <a:rPr lang="en-US" sz="1400" dirty="0" err="1">
                <a:solidFill>
                  <a:srgbClr val="384653"/>
                </a:solidFill>
                <a:latin typeface="Montserrat" charset="-52"/>
                <a:hlinkClick r:id="rId5"/>
              </a:rPr>
              <a:t>ндивідуального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  <a:hlinkClick r:id="rId5"/>
              </a:rPr>
              <a:t> </a:t>
            </a:r>
            <a:r>
              <a:rPr lang="az-Cyrl-AZ" sz="1400" dirty="0">
                <a:solidFill>
                  <a:srgbClr val="384653"/>
                </a:solidFill>
                <a:latin typeface="Montserrat" charset="-52"/>
                <a:hlinkClick r:id="rId5"/>
              </a:rPr>
              <a:t>п</a:t>
            </a:r>
            <a:r>
              <a:rPr lang="en-US" sz="1400" dirty="0" err="1">
                <a:solidFill>
                  <a:srgbClr val="384653"/>
                </a:solidFill>
                <a:latin typeface="Montserrat" charset="-52"/>
                <a:hlinkClick r:id="rId5"/>
              </a:rPr>
              <a:t>лану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  <a:hlinkClick r:id="rId5"/>
              </a:rPr>
              <a:t> </a:t>
            </a:r>
            <a:r>
              <a:rPr lang="az-Cyrl-AZ" sz="1400" dirty="0">
                <a:solidFill>
                  <a:srgbClr val="384653"/>
                </a:solidFill>
                <a:latin typeface="Montserrat" charset="-52"/>
                <a:hlinkClick r:id="rId5"/>
              </a:rPr>
              <a:t> 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  <a:hlinkClick r:id="rId5"/>
              </a:rPr>
              <a:t>роботи</a:t>
            </a:r>
            <a:r>
              <a:rPr lang="az-Cyrl-AZ" sz="1400" dirty="0">
                <a:solidFill>
                  <a:srgbClr val="384653"/>
                </a:solidFill>
                <a:latin typeface="Montserrat" charset="-52"/>
                <a:hlinkClick r:id="rId5"/>
              </a:rPr>
              <a:t> аспіранта</a:t>
            </a:r>
            <a:r>
              <a:rPr lang="en-US" sz="1400" dirty="0">
                <a:solidFill>
                  <a:srgbClr val="384653"/>
                </a:solidFill>
                <a:latin typeface="Montserrat" charset="-52"/>
              </a:rPr>
              <a:t>.</a:t>
            </a:r>
            <a:r>
              <a:rPr lang="ru-RU" sz="1400" dirty="0">
                <a:solidFill>
                  <a:srgbClr val="384653"/>
                </a:solidFill>
                <a:latin typeface="Montserrat" charset="-52"/>
              </a:rPr>
              <a:t> </a:t>
            </a:r>
          </a:p>
          <a:p>
            <a:pPr>
              <a:lnSpc>
                <a:spcPts val="2650"/>
              </a:lnSpc>
            </a:pPr>
            <a:r>
              <a:rPr lang="ru-RU" sz="1400" b="1" dirty="0">
                <a:solidFill>
                  <a:srgbClr val="384653"/>
                </a:solidFill>
                <a:latin typeface="Montserrat" charset="-52"/>
              </a:rPr>
              <a:t>Формат: </a:t>
            </a:r>
            <a:r>
              <a:rPr lang="ru-RU" sz="1400" dirty="0">
                <a:solidFill>
                  <a:srgbClr val="384653"/>
                </a:solidFill>
                <a:latin typeface="Montserrat" charset="-52"/>
              </a:rPr>
              <a:t>звітування відбувається </a:t>
            </a:r>
            <a:r>
              <a:rPr lang="ru-RU" sz="1400" b="1" dirty="0">
                <a:solidFill>
                  <a:srgbClr val="384653"/>
                </a:solidFill>
                <a:latin typeface="Montserrat" charset="-52"/>
              </a:rPr>
              <a:t>на засіданнях кафедр </a:t>
            </a:r>
            <a:br>
              <a:rPr lang="ru-RU" sz="1400" b="1" dirty="0">
                <a:solidFill>
                  <a:srgbClr val="384653"/>
                </a:solidFill>
                <a:latin typeface="Montserrat" charset="-52"/>
              </a:rPr>
            </a:br>
            <a:r>
              <a:rPr lang="ru-RU" sz="1400" dirty="0">
                <a:solidFill>
                  <a:srgbClr val="384653"/>
                </a:solidFill>
                <a:latin typeface="Montserrat" charset="-52"/>
              </a:rPr>
              <a:t>(за графіками засідань кафедр), відповідальних за підготовку здобувачів.</a:t>
            </a:r>
            <a:endParaRPr lang="en-US" sz="1400" dirty="0">
              <a:latin typeface="Calibri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6C2CB5-41AD-477F-9C9F-69825C0F0D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2525" y="160933"/>
            <a:ext cx="2397620" cy="23976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1E53D9A-EC8B-4585-9D7E-C789CE811A2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111" t="17873" r="54669" b="13542"/>
          <a:stretch/>
        </p:blipFill>
        <p:spPr>
          <a:xfrm>
            <a:off x="11266260" y="160933"/>
            <a:ext cx="2855871" cy="27394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Image 0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6304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кутник 14"/>
          <p:cNvSpPr/>
          <p:nvPr/>
        </p:nvSpPr>
        <p:spPr>
          <a:xfrm>
            <a:off x="0" y="7396163"/>
            <a:ext cx="14630400" cy="7889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3" name="Text 0"/>
          <p:cNvSpPr/>
          <p:nvPr/>
        </p:nvSpPr>
        <p:spPr>
          <a:xfrm>
            <a:off x="2944813" y="3957638"/>
            <a:ext cx="6757987" cy="1171575"/>
          </a:xfrm>
          <a:prstGeom prst="rect">
            <a:avLst/>
          </a:prstGeom>
          <a:noFill/>
          <a:ln/>
        </p:spPr>
        <p:txBody>
          <a:bodyPr lIns="0" tIns="0" rIns="0" bIns="0"/>
          <a:lstStyle/>
          <a:p>
            <a:pPr algn="ctr" fontAlgn="auto">
              <a:lnSpc>
                <a:spcPts val="4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altLang="ru-RU" sz="6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Дякуємо за увагу!</a:t>
            </a:r>
            <a:endParaRPr lang="en-US" sz="6000" dirty="0">
              <a:solidFill>
                <a:schemeClr val="accent1"/>
              </a:solidFill>
              <a:latin typeface="+mn-lt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4809" t="5611" r="3421" b="11619"/>
          <a:stretch/>
        </p:blipFill>
        <p:spPr>
          <a:xfrm>
            <a:off x="9855236" y="5746645"/>
            <a:ext cx="4546730" cy="23374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b="32953"/>
          <a:stretch/>
        </p:blipFill>
        <p:spPr>
          <a:xfrm rot="534851">
            <a:off x="10591070" y="2002027"/>
            <a:ext cx="3278350" cy="39111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b="7085"/>
          <a:stretch/>
        </p:blipFill>
        <p:spPr>
          <a:xfrm>
            <a:off x="11707554" y="475797"/>
            <a:ext cx="2538609" cy="31449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8375" name="Picture 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360863" y="160338"/>
            <a:ext cx="2925762" cy="292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1953</TotalTime>
  <Words>740</Words>
  <Application>Microsoft Office PowerPoint</Application>
  <PresentationFormat>Довільний</PresentationFormat>
  <Paragraphs>136</Paragraphs>
  <Slides>12</Slides>
  <Notes>12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20" baseType="lpstr">
      <vt:lpstr>Barlow Bold</vt:lpstr>
      <vt:lpstr>Calibri Light</vt:lpstr>
      <vt:lpstr>Arial</vt:lpstr>
      <vt:lpstr>Poppins</vt:lpstr>
      <vt:lpstr>Times New Roman</vt:lpstr>
      <vt:lpstr>Calibri</vt:lpstr>
      <vt:lpstr>Montserrat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Yurii Petroshenko</dc:creator>
  <cp:lastModifiedBy>Відділ науково-дослідної роботи</cp:lastModifiedBy>
  <cp:revision>100</cp:revision>
  <cp:lastPrinted>2025-11-04T12:18:53Z</cp:lastPrinted>
  <dcterms:created xsi:type="dcterms:W3CDTF">2025-10-29T13:39:08Z</dcterms:created>
  <dcterms:modified xsi:type="dcterms:W3CDTF">2026-10-08T11:45:35Z</dcterms:modified>
</cp:coreProperties>
</file>