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23" r:id="rId1"/>
  </p:sldMasterIdLst>
  <p:notesMasterIdLst>
    <p:notesMasterId r:id="rId11"/>
  </p:notesMasterIdLst>
  <p:handoutMasterIdLst>
    <p:handoutMasterId r:id="rId12"/>
  </p:handoutMasterIdLst>
  <p:sldIdLst>
    <p:sldId id="268" r:id="rId2"/>
    <p:sldId id="271" r:id="rId3"/>
    <p:sldId id="286" r:id="rId4"/>
    <p:sldId id="287" r:id="rId5"/>
    <p:sldId id="289" r:id="rId6"/>
    <p:sldId id="292" r:id="rId7"/>
    <p:sldId id="296" r:id="rId8"/>
    <p:sldId id="294" r:id="rId9"/>
    <p:sldId id="295" r:id="rId10"/>
  </p:sldIdLst>
  <p:sldSz cx="12192000" cy="6858000"/>
  <p:notesSz cx="6797675" cy="9872663"/>
  <p:defaultTextStyle>
    <a:defPPr>
      <a:defRPr lang="uk-UA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7A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Помірний стиль 4 –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17B2BEC-E8A3-439A-821F-3AD101C21AB8}" type="datetime1">
              <a:rPr lang="uk-UA"/>
              <a:pPr>
                <a:defRPr/>
              </a:pPr>
              <a:t>24.02.2026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A88879-798A-4B26-847D-20A2EBC323E2}" type="slidenum">
              <a:rPr lang="uk-UA"/>
              <a:pPr>
                <a:defRPr/>
              </a:pPr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62C5FF-1EE9-426F-8AB3-CE527CA186EC}" type="datetime1">
              <a:rPr lang="uk-UA"/>
              <a:pPr>
                <a:defRPr/>
              </a:pPr>
              <a:t>24.02.2026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3488"/>
            <a:ext cx="5927725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noProof="0" dirty="0"/>
              <a:t>Зразки заголовків</a:t>
            </a:r>
          </a:p>
          <a:p>
            <a:pPr lvl="1"/>
            <a:r>
              <a:rPr lang="uk-UA" noProof="0" dirty="0"/>
              <a:t>Другий рівень</a:t>
            </a:r>
          </a:p>
          <a:p>
            <a:pPr lvl="2"/>
            <a:r>
              <a:rPr lang="uk-UA" noProof="0" dirty="0"/>
              <a:t>Третій рівень</a:t>
            </a:r>
          </a:p>
          <a:p>
            <a:pPr lvl="3"/>
            <a:r>
              <a:rPr lang="uk-UA" noProof="0" dirty="0"/>
              <a:t>Четвертий рівень</a:t>
            </a:r>
          </a:p>
          <a:p>
            <a:pPr lvl="4"/>
            <a:r>
              <a:rPr lang="uk-UA" noProof="0" dirty="0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FCFFDF-3547-40D8-BEAF-74664C677AE5}" type="slidenum">
              <a:rPr lang="uk-UA"/>
              <a:pPr>
                <a:defRPr/>
              </a:pPr>
              <a:t>‹№›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387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9E0E3E-7736-4920-9B16-392A6E50E1A1}" type="slidenum">
              <a:rPr lang="uk-U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uk-UA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387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33C456-33D2-417F-B8A6-7156121AD050}" type="slidenum">
              <a:rPr lang="uk-U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uk-UA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387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710777-3F70-41FA-9464-A2F6B47E73E6}" type="slidenum">
              <a:rPr lang="uk-U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uk-UA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387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49B635-A57A-4780-A472-92880674BDD5}" type="slidenum">
              <a:rPr lang="uk-U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uk-UA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304800" y="228600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82575" y="5354638"/>
            <a:ext cx="11630025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09699" y="4499676"/>
              <a:ext cx="4296201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801" y="4319027"/>
              <a:ext cx="8279823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779" y="4334834"/>
              <a:ext cx="8166157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122" y="4316769"/>
              <a:ext cx="4940898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9B076-CC70-42A4-A7F4-9CBC6A4A7A8E}" type="datetime1">
              <a:rPr lang="uk-UA"/>
              <a:pPr>
                <a:defRPr/>
              </a:pPr>
              <a:t>24.02.2026</a:t>
            </a:fld>
            <a:endParaRPr lang="uk-U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37154-A543-4D23-89BF-CFDBBBC8F3BB}" type="slidenum">
              <a:rPr lang="uk-UA"/>
              <a:pPr>
                <a:defRPr/>
              </a:pPr>
              <a:t>‹№›</a:t>
            </a:fld>
            <a:endParaRPr lang="uk-UA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DD642-EFF7-45D1-90A0-8CA19EC0A55F}" type="datetime1">
              <a:rPr lang="uk-UA"/>
              <a:pPr>
                <a:defRPr/>
              </a:pPr>
              <a:t>24.02.2026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E9D16-7D75-4FEB-B8F4-FD1215BC476D}" type="slidenum">
              <a:rPr lang="uk-UA"/>
              <a:pPr>
                <a:defRPr/>
              </a:pPr>
              <a:t>‹№›</a:t>
            </a:fld>
            <a:endParaRPr lang="uk-UA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304800" y="228600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82575" y="714375"/>
            <a:ext cx="11630025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09699" y="4501687"/>
              <a:ext cx="4296201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801" y="4318998"/>
              <a:ext cx="8279823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779" y="4334786"/>
              <a:ext cx="8166157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122" y="4316742"/>
              <a:ext cx="4940898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8930C-8A98-4411-82F0-1BDD5A4B7AC9}" type="datetime1">
              <a:rPr lang="uk-UA"/>
              <a:pPr>
                <a:defRPr/>
              </a:pPr>
              <a:t>24.02.2026</a:t>
            </a:fld>
            <a:endParaRPr lang="uk-U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BC189-53FB-4F87-BA00-97716D75B058}" type="slidenum">
              <a:rPr lang="uk-UA"/>
              <a:pPr>
                <a:defRPr/>
              </a:pPr>
              <a:t>‹№›</a:t>
            </a:fld>
            <a:endParaRPr lang="uk-UA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E20B9-A7A2-4D3C-A15D-09D5E96D3FFC}" type="datetime1">
              <a:rPr lang="uk-UA"/>
              <a:pPr>
                <a:defRPr/>
              </a:pPr>
              <a:t>24.02.2026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67194-49B2-4412-B683-C4352200E0F4}" type="slidenum">
              <a:rPr lang="uk-UA"/>
              <a:pPr>
                <a:defRPr/>
              </a:pPr>
              <a:t>‹№›</a:t>
            </a:fld>
            <a:endParaRPr lang="uk-UA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304800" y="228600"/>
            <a:ext cx="11595100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8062913" y="4203700"/>
            <a:ext cx="383540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3492500" y="4075113"/>
            <a:ext cx="739298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3771900" y="4087813"/>
            <a:ext cx="728980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7478713" y="4073525"/>
            <a:ext cx="4411662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82575" y="4059238"/>
            <a:ext cx="11630025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88DC1-BE4D-414A-A5CB-9071AE46A321}" type="datetime1">
              <a:rPr lang="uk-UA"/>
              <a:pPr>
                <a:defRPr/>
              </a:pPr>
              <a:t>24.02.2026</a:t>
            </a:fld>
            <a:endParaRPr lang="uk-UA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3B829-69A4-4B39-9A38-281C55818251}" type="slidenum">
              <a:rPr lang="uk-UA"/>
              <a:pPr>
                <a:defRPr/>
              </a:pPr>
              <a:t>‹№›</a:t>
            </a:fld>
            <a:endParaRPr lang="uk-UA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029EE-BE78-46D5-84C5-AC9BEFAEE866}" type="datetime1">
              <a:rPr lang="uk-UA"/>
              <a:pPr>
                <a:defRPr/>
              </a:pPr>
              <a:t>24.02.2026</a:t>
            </a:fld>
            <a:endParaRPr lang="uk-U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EDF86-2CF0-47A8-B466-3EDA839F0767}" type="slidenum">
              <a:rPr lang="uk-UA"/>
              <a:pPr>
                <a:defRPr/>
              </a:pPr>
              <a:t>‹№›</a:t>
            </a:fld>
            <a:endParaRPr lang="uk-UA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B1A21-5BF8-4FA3-AC49-1C6023901970}" type="datetime1">
              <a:rPr lang="uk-UA"/>
              <a:pPr>
                <a:defRPr/>
              </a:pPr>
              <a:t>24.02.2026</a:t>
            </a:fld>
            <a:endParaRPr lang="uk-U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A5AA5-CC43-4BA7-9027-34C0DD4B9934}" type="slidenum">
              <a:rPr lang="uk-UA"/>
              <a:pPr>
                <a:defRPr/>
              </a:pPr>
              <a:t>‹№›</a:t>
            </a:fld>
            <a:endParaRPr lang="uk-UA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DC488-C611-4C66-B9A2-A6AD79F28417}" type="datetime1">
              <a:rPr lang="uk-UA"/>
              <a:pPr>
                <a:defRPr/>
              </a:pPr>
              <a:t>24.02.2026</a:t>
            </a:fld>
            <a:endParaRPr lang="uk-U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BEA75-1C61-4C1A-8693-8EA5BF6508A1}" type="slidenum">
              <a:rPr lang="uk-UA"/>
              <a:pPr>
                <a:defRPr/>
              </a:pPr>
              <a:t>‹№›</a:t>
            </a:fld>
            <a:endParaRPr lang="uk-UA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304800" y="228600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82575" y="714375"/>
            <a:ext cx="11630025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207" y="4499677"/>
              <a:ext cx="4296377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25" y="4319028"/>
              <a:ext cx="8279773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456" y="4334834"/>
              <a:ext cx="8165962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792" y="4316769"/>
              <a:ext cx="4940122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0F43A-9B5B-47DD-9FEF-DC3E4AB26242}" type="datetime1">
              <a:rPr lang="uk-UA"/>
              <a:pPr>
                <a:defRPr/>
              </a:pPr>
              <a:t>24.02.2026</a:t>
            </a:fld>
            <a:endParaRPr lang="uk-UA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05D08-8009-402B-8B66-5488EFB45E8A}" type="slidenum">
              <a:rPr lang="uk-UA"/>
              <a:pPr>
                <a:defRPr/>
              </a:pPr>
              <a:t>‹№›</a:t>
            </a:fld>
            <a:endParaRPr lang="uk-UA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304800" y="228600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82575" y="714375"/>
            <a:ext cx="11630025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09699" y="4501687"/>
              <a:ext cx="4296201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801" y="4318998"/>
              <a:ext cx="8279823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779" y="4334786"/>
              <a:ext cx="8166157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122" y="4316742"/>
              <a:ext cx="4940898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7BD02-EA7D-40D0-AA79-D4384B62AC81}" type="datetime1">
              <a:rPr lang="uk-UA"/>
              <a:pPr>
                <a:defRPr/>
              </a:pPr>
              <a:t>24.02.2026</a:t>
            </a:fld>
            <a:endParaRPr lang="uk-UA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10E7B-C648-4962-9FA7-AC3F14DA65E5}" type="slidenum">
              <a:rPr lang="uk-UA"/>
              <a:pPr>
                <a:defRPr/>
              </a:pPr>
              <a:t>‹№›</a:t>
            </a:fld>
            <a:endParaRPr lang="uk-UA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304800" y="228600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82575" y="5354638"/>
            <a:ext cx="11630025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09699" y="4499676"/>
              <a:ext cx="4296201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801" y="4319027"/>
              <a:ext cx="8279823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779" y="4334834"/>
              <a:ext cx="8166157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122" y="4316769"/>
              <a:ext cx="4940898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391E4-7FCC-43CC-B658-4C7C9F87B0DB}" type="datetime1">
              <a:rPr lang="uk-UA"/>
              <a:pPr>
                <a:defRPr/>
              </a:pPr>
              <a:t>24.02.2026</a:t>
            </a:fld>
            <a:endParaRPr lang="uk-UA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708EF-58E0-40A3-A09F-AD512046ADB0}" type="slidenum">
              <a:rPr lang="uk-UA"/>
              <a:pPr>
                <a:defRPr/>
              </a:pPr>
              <a:t>‹№›</a:t>
            </a:fld>
            <a:endParaRPr lang="uk-UA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5100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82575" y="1679575"/>
            <a:ext cx="11630025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207" y="4499677"/>
              <a:ext cx="4296377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25" y="4319028"/>
              <a:ext cx="8279773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456" y="4334834"/>
              <a:ext cx="8165962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792" y="4316769"/>
              <a:ext cx="4940122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38138"/>
            <a:ext cx="109728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988" y="6249988"/>
            <a:ext cx="504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582CF00-4441-40F0-B0BB-171B6A363493}" type="datetime1">
              <a:rPr lang="uk-UA"/>
              <a:pPr>
                <a:defRPr/>
              </a:pPr>
              <a:t>24.02.2026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763" y="6249988"/>
            <a:ext cx="504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300" y="6249988"/>
            <a:ext cx="154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4500AE0-899F-40A6-A2D7-15209974FE81}" type="slidenum">
              <a:rPr lang="uk-UA"/>
              <a:pPr>
                <a:defRPr/>
              </a:pPr>
              <a:t>‹№›</a:t>
            </a:fld>
            <a:endParaRPr lang="uk-UA" dirty="0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2050" y="2674938"/>
            <a:ext cx="9879013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4" r:id="rId2"/>
    <p:sldLayoutId id="2147483936" r:id="rId3"/>
    <p:sldLayoutId id="2147483933" r:id="rId4"/>
    <p:sldLayoutId id="2147483932" r:id="rId5"/>
    <p:sldLayoutId id="2147483931" r:id="rId6"/>
    <p:sldLayoutId id="2147483937" r:id="rId7"/>
    <p:sldLayoutId id="2147483938" r:id="rId8"/>
    <p:sldLayoutId id="2147483939" r:id="rId9"/>
    <p:sldLayoutId id="2147483930" r:id="rId10"/>
    <p:sldLayoutId id="2147483940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.jpeg"/><Relationship Id="rId7" Type="http://schemas.openxmlformats.org/officeDocument/2006/relationships/hyperlink" Target="https://www.instagram.com/dep.science_knlu?igsh=Yzg4djFwcGVjb2N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scieneKNLU" TargetMode="External"/><Relationship Id="rId5" Type="http://schemas.openxmlformats.org/officeDocument/2006/relationships/hyperlink" Target="http://aspirantura.knlu.edu.ua/" TargetMode="External"/><Relationship Id="rId4" Type="http://schemas.openxmlformats.org/officeDocument/2006/relationships/hyperlink" Target="mailto:dep.science@knlu.edu.ua" TargetMode="Externa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spirantura.knlu.edu.ua/holovna/kabinet-aspiranta-normatyvna-baza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aspirantura.knlu.edu.ua/pedahohichna-praktyk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aspirantura.knlu.edu.ua/pedahohichna-praktyka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www.instagram.com/dep.science_knlu?igsh=Yzg4djFwcGVjb2Nx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scieneKNLU" TargetMode="External"/><Relationship Id="rId5" Type="http://schemas.openxmlformats.org/officeDocument/2006/relationships/hyperlink" Target="http://aspirantura.knlu.edu.ua/" TargetMode="External"/><Relationship Id="rId4" Type="http://schemas.openxmlformats.org/officeDocument/2006/relationships/hyperlink" Target="mailto:dep.science@knlu.edu.u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4" descr="сторінки книги великим планом"/>
          <p:cNvPicPr>
            <a:picLocks noChangeAspect="1"/>
          </p:cNvPicPr>
          <p:nvPr/>
        </p:nvPicPr>
        <p:blipFill>
          <a:blip r:embed="rId3"/>
          <a:srcRect l="28740" r="9544"/>
          <a:stretch>
            <a:fillRect/>
          </a:stretch>
        </p:blipFill>
        <p:spPr bwMode="auto">
          <a:xfrm>
            <a:off x="271463" y="0"/>
            <a:ext cx="4914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08979" y="300250"/>
            <a:ext cx="6561288" cy="3484349"/>
          </a:xfr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Настановна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онлайн-</a:t>
            </a:r>
            <a:r>
              <a:rPr lang="ru-RU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конференція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проходження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науково-викладацької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практики </a:t>
            </a:r>
            <a:r>
              <a:rPr lang="ru-RU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здобувачів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вищої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b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ступеня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доктора </a:t>
            </a:r>
            <a:r>
              <a:rPr lang="ru-RU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філософії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26.02.2026</a:t>
            </a:r>
            <a:br>
              <a:rPr lang="en-US" sz="1800" b="1" dirty="0">
                <a:latin typeface="Times New Roman" pitchFamily="18" charset="0"/>
                <a:cs typeface="Times New Roman" pitchFamily="18" charset="0"/>
              </a:rPr>
            </a:br>
            <a:br>
              <a:rPr lang="uk-UA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uk-UA" sz="1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ідзаголовок 2"/>
          <p:cNvSpPr txBox="1">
            <a:spLocks/>
          </p:cNvSpPr>
          <p:nvPr/>
        </p:nvSpPr>
        <p:spPr>
          <a:xfrm>
            <a:off x="5457509" y="4109947"/>
            <a:ext cx="6412758" cy="14971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1899" tIns="60949" rIns="121899" bIns="60949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defRPr/>
            </a:pPr>
            <a:r>
              <a:rPr lang="uk-UA" sz="1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 науково-дослідної роботи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de-DE" sz="12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dep.science</a:t>
            </a:r>
            <a:r>
              <a:rPr lang="en-US" sz="12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@knlu.edu.ua</a:t>
            </a:r>
            <a:endParaRPr lang="uk-UA" sz="12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вебсайт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аспірантури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http://aspirantura.knlu.edu.ua/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https://www.facebook.com/scieneKNLU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Instagram: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://www.instagram.com/dep.science_knlu?igsh=Yzg4djFwcGVjb2Nx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30" name="Picture 6" descr="КНЛУ Офіційна - YouTub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05379" y="848313"/>
            <a:ext cx="5161373" cy="5161373"/>
          </a:xfrm>
          <a:prstGeom prst="rect">
            <a:avLst/>
          </a:prstGeom>
          <a:noFill/>
          <a:effectLst>
            <a:softEdge rad="1270000"/>
          </a:effectLst>
        </p:spPr>
      </p:pic>
      <p:pic>
        <p:nvPicPr>
          <p:cNvPr id="15368" name="Picture 2" descr="Microsoft Teams – Додатки в Google Play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86363" y="5932488"/>
            <a:ext cx="7159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7760039"/>
              </p:ext>
            </p:extLst>
          </p:nvPr>
        </p:nvGraphicFramePr>
        <p:xfrm>
          <a:off x="892175" y="4230688"/>
          <a:ext cx="9518650" cy="773812"/>
        </p:xfrm>
        <a:graphic>
          <a:graphicData uri="http://schemas.openxmlformats.org/drawingml/2006/table">
            <a:tbl>
              <a:tblPr/>
              <a:tblGrid>
                <a:gridCol w="484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6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Науково-викладацька практика</a:t>
                      </a:r>
                      <a:endParaRPr kumimoji="0" lang="ru-RU" sz="2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 02.03.2026 по 31.03.2026 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Диференційований залік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.04.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78945" y="1350302"/>
            <a:ext cx="5407258" cy="2649956"/>
          </a:xfrm>
          <a:prstGeom prst="rect">
            <a:avLst/>
          </a:prstGeom>
          <a:solidFill>
            <a:srgbClr val="002060"/>
          </a:solidFill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 prst="slope"/>
            <a:contourClr>
              <a:schemeClr val="accent2">
                <a:shade val="25000"/>
                <a:satMod val="18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ІІ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рік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навчання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Спеціальність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035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Філологія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Освітньо-наукова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програма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Філологія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вимірах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сьогодення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мовознавство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літературознавство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перекладознавство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2025" y="5233988"/>
            <a:ext cx="4937125" cy="1200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Calibri" pitchFamily="34" charset="0"/>
              </a:rPr>
              <a:t>Загальний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Calibri" pitchFamily="34" charset="0"/>
              </a:rPr>
              <a:t>обсяг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Calibri" pitchFamily="34" charset="0"/>
              </a:rPr>
              <a:t> </a:t>
            </a:r>
          </a:p>
          <a:p>
            <a:pPr algn="ctr"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Calibri" pitchFamily="34" charset="0"/>
              </a:rPr>
              <a:t>(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Calibri" pitchFamily="34" charset="0"/>
              </a:rPr>
              <a:t>відповідно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Calibri" pitchFamily="34" charset="0"/>
              </a:rPr>
              <a:t> до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Calibri" pitchFamily="34" charset="0"/>
              </a:rPr>
              <a:t>навчального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Calibri" pitchFamily="34" charset="0"/>
              </a:rPr>
              <a:t> плану)</a:t>
            </a: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Calibri" pitchFamily="34" charset="0"/>
              </a:rPr>
              <a:t>: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Calibri" pitchFamily="34" charset="0"/>
              </a:rPr>
              <a:t>6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Calibri" pitchFamily="34" charset="0"/>
              </a:rPr>
              <a:t>кредитів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Calibri" pitchFamily="34" charset="0"/>
              </a:rPr>
              <a:t> ЄКТС </a:t>
            </a:r>
            <a:r>
              <a:rPr lang="uk-UA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Calibri" pitchFamily="34" charset="0"/>
              </a:rPr>
              <a:t>(18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Calibri" pitchFamily="34" charset="0"/>
              </a:rPr>
              <a:t>0</a:t>
            </a:r>
            <a:r>
              <a:rPr lang="uk-UA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Calibri" pitchFamily="34" charset="0"/>
              </a:rPr>
              <a:t> год.)</a:t>
            </a:r>
            <a:endParaRPr lang="ru-RU" sz="2400" dirty="0">
              <a:solidFill>
                <a:schemeClr val="tx2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35593" y="231056"/>
            <a:ext cx="7670042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ГРАФІК</a:t>
            </a:r>
            <a:r>
              <a:rPr lang="uk-UA" sz="32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err="1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</a:t>
            </a:r>
            <a:r>
              <a:rPr lang="ru-RU" sz="32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ого </a:t>
            </a:r>
            <a:r>
              <a:rPr lang="ru-RU" sz="3200" dirty="0" err="1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endParaRPr lang="ru-RU" sz="3200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70615" y="1358231"/>
            <a:ext cx="5791200" cy="2614562"/>
          </a:xfrm>
          <a:prstGeom prst="rect">
            <a:avLst/>
          </a:prstGeom>
          <a:solidFill>
            <a:srgbClr val="002060"/>
          </a:solidFill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 prst="slope"/>
            <a:contourClr>
              <a:schemeClr val="accent2">
                <a:shade val="25000"/>
                <a:satMod val="18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200" b="1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 рік навчання</a:t>
            </a:r>
            <a:endParaRPr lang="ru-RU" sz="2200">
              <a:solidFill>
                <a:srgbClr val="FFFF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200" b="1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Спеціальність </a:t>
            </a:r>
            <a:br>
              <a:rPr lang="ru-RU" sz="2200" b="1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200" b="1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011 Освітні, педагогічні науки</a:t>
            </a:r>
            <a:endParaRPr lang="ru-RU" sz="2200">
              <a:solidFill>
                <a:srgbClr val="FFFF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200" b="1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Освітньо-наукова програма: </a:t>
            </a:r>
            <a:br>
              <a:rPr lang="ru-RU" sz="2200" b="1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220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Сучасні наукові освітні студії: педагогіка, методика навчання іноземних мов і культур, </a:t>
            </a:r>
            <a:br>
              <a:rPr lang="uk-UA" sz="220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220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наукова англійська мова</a:t>
            </a:r>
            <a:endParaRPr lang="ru-RU" sz="2200">
              <a:solidFill>
                <a:srgbClr val="FFFF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868329" y="831870"/>
            <a:ext cx="3391470" cy="249754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uk-UA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НАВЧАЛЬНО-МЕТОДИЧНА</a:t>
            </a:r>
            <a:r>
              <a:rPr lang="uk-UA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uk-UA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підготовка здобувача </a:t>
            </a:r>
            <a:br>
              <a:rPr lang="uk-UA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 викладацької діяльності </a:t>
            </a:r>
            <a:br>
              <a:rPr lang="uk-UA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межах спеціальності </a:t>
            </a:r>
            <a:br>
              <a:rPr lang="uk-UA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закладі вищої освіти</a:t>
            </a:r>
            <a:endParaRPr lang="ru-RU" sz="2000">
              <a:solidFill>
                <a:srgbClr val="031F4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46894" y="831870"/>
            <a:ext cx="3391470" cy="249754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uk-UA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ОРГАНІЗАЦІЙНО-ВИХОВНА</a:t>
            </a:r>
            <a:r>
              <a:rPr lang="uk-UA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підготовка здобувача</a:t>
            </a:r>
            <a:br>
              <a:rPr lang="uk-UA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 організації виховної роботи в академічній групі</a:t>
            </a:r>
            <a:endParaRPr lang="ru-RU" sz="2000">
              <a:solidFill>
                <a:srgbClr val="031F4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025459" y="840013"/>
            <a:ext cx="3391470" cy="249754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uk-UA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НАУКОВО-ДОСЛІДНИЦЬКА</a:t>
            </a:r>
            <a:r>
              <a:rPr lang="uk-UA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підготовка здобувача </a:t>
            </a:r>
            <a:br>
              <a:rPr lang="uk-UA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 здійснення науково- інноваційної діяльності </a:t>
            </a:r>
            <a:br>
              <a:rPr lang="uk-UA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 проведення власного дослідження</a:t>
            </a:r>
            <a:endParaRPr lang="ru-RU" sz="2000">
              <a:solidFill>
                <a:srgbClr val="031F4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верх 10"/>
          <p:cNvSpPr/>
          <p:nvPr/>
        </p:nvSpPr>
        <p:spPr>
          <a:xfrm>
            <a:off x="2277461" y="3329410"/>
            <a:ext cx="573206" cy="632607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>
            <a:off x="5806899" y="3344400"/>
            <a:ext cx="573206" cy="627281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9556838" y="3344401"/>
            <a:ext cx="573206" cy="593164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277461" y="3964272"/>
            <a:ext cx="7852583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 РОБОТИ</a:t>
            </a:r>
          </a:p>
        </p:txBody>
      </p:sp>
      <p:sp>
        <p:nvSpPr>
          <p:cNvPr id="2" name="Стрелка вверх 1"/>
          <p:cNvSpPr/>
          <p:nvPr/>
        </p:nvSpPr>
        <p:spPr>
          <a:xfrm>
            <a:off x="5745849" y="4623599"/>
            <a:ext cx="793559" cy="428485"/>
          </a:xfrm>
          <a:prstGeom prst="up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4834" y="5067074"/>
            <a:ext cx="11677336" cy="1648020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Aft>
                <a:spcPts val="0"/>
              </a:spcAft>
              <a:tabLst>
                <a:tab pos="571500" algn="l"/>
              </a:tabLst>
              <a:defRPr/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Положення про проведення науково-викладацької практики аспірантів (здобувачів вищої освіти ступеня доктора філософії) Київського національного лінгвістичного університету,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затверджене вченою радою КНЛУ від 20 травня 2020 року, протокол № 16 (зі змінами)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https://aspirantura.knlu.edu.ua/holovna/kabinet-aspiranta-normatyvna-baza/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2239092" y="5631737"/>
            <a:ext cx="7807071" cy="108678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uk-UA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ЗАКЛЮЧНИЙ ЕТАП</a:t>
            </a:r>
            <a:r>
              <a:rPr lang="uk-UA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uk-UA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Підготовка та захист звіту про науково-викладацьку практику</a:t>
            </a:r>
            <a:endParaRPr lang="ru-RU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1654175" y="5145088"/>
            <a:ext cx="584200" cy="973137"/>
          </a:xfrm>
          <a:prstGeom prst="curvedRightArrow">
            <a:avLst>
              <a:gd name="adj1" fmla="val 25000"/>
              <a:gd name="adj2" fmla="val 3297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4938" y="1006801"/>
            <a:ext cx="2669590" cy="446460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uk-UA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 ЕТАП</a:t>
            </a:r>
            <a:r>
              <a:rPr lang="uk-UA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uk-UA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ознайомлення з нормативними документами; </a:t>
            </a:r>
          </a:p>
          <a:p>
            <a:pPr algn="ctr"/>
            <a:r>
              <a:rPr lang="uk-UA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із структурою та системою організації освітньо-наукової діяльності кафедри</a:t>
            </a:r>
          </a:p>
          <a:p>
            <a:pPr algn="ctr"/>
            <a:endParaRPr lang="uk-UA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10045700" y="5145088"/>
            <a:ext cx="573088" cy="103028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284067" y="1006801"/>
            <a:ext cx="2669590" cy="446460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uk-UA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ЕТАП</a:t>
            </a:r>
            <a:r>
              <a:rPr lang="uk-UA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участь у різних видах наукової роботи кафедри; </a:t>
            </a:r>
          </a:p>
          <a:p>
            <a:pPr algn="ctr"/>
            <a:r>
              <a:rPr 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підготовка тез виступу на конференції, рецензії на курсову/дипломну роботу студента або на тези доповіді студента</a:t>
            </a:r>
          </a:p>
          <a:p>
            <a:pPr algn="ctr"/>
            <a:endParaRPr lang="uk-UA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4152900" y="4902200"/>
            <a:ext cx="493713" cy="8985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17860" y="1006801"/>
            <a:ext cx="2669590" cy="446460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uk-UA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ІІ ЕТАП</a:t>
            </a:r>
            <a:r>
              <a:rPr lang="uk-UA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відвідування навчальних занять та </a:t>
            </a:r>
            <a:r>
              <a:rPr lang="uk-UA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позааудиторних</a:t>
            </a:r>
            <a:r>
              <a:rPr 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заходів, </a:t>
            </a:r>
          </a:p>
          <a:p>
            <a:pPr algn="ctr"/>
            <a:r>
              <a:rPr 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участь у засіданнях кафедри</a:t>
            </a:r>
          </a:p>
          <a:p>
            <a:pPr algn="ctr"/>
            <a:endParaRPr lang="uk-UA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Выгнутая вправо стрелка 23"/>
          <p:cNvSpPr/>
          <p:nvPr/>
        </p:nvSpPr>
        <p:spPr>
          <a:xfrm>
            <a:off x="7780338" y="4770438"/>
            <a:ext cx="573087" cy="1030287"/>
          </a:xfrm>
          <a:prstGeom prst="curvedLeftArrow">
            <a:avLst>
              <a:gd name="adj1" fmla="val 19681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70782" y="1006801"/>
            <a:ext cx="2669590" cy="446460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uk-UA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ІІІ ЕТАП</a:t>
            </a:r>
            <a:r>
              <a:rPr lang="uk-UA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підготовка планів-конспектів навчальних занять, сценарію </a:t>
            </a:r>
            <a:r>
              <a:rPr lang="uk-UA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позааудиторного</a:t>
            </a:r>
            <a:r>
              <a:rPr 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заходу;</a:t>
            </a:r>
            <a:br>
              <a:rPr lang="uk-UA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самостійне проведення </a:t>
            </a:r>
            <a:br>
              <a:rPr 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занять </a:t>
            </a:r>
            <a:r>
              <a:rPr 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зі студентами та </a:t>
            </a:r>
            <a:r>
              <a:rPr lang="uk-UA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позааудиторного</a:t>
            </a:r>
            <a:r>
              <a:rPr 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заходу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414463" y="801688"/>
            <a:ext cx="644525" cy="398462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4429125" y="808038"/>
            <a:ext cx="644525" cy="396875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7383463" y="769938"/>
            <a:ext cx="644525" cy="452437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10296525" y="823913"/>
            <a:ext cx="644525" cy="398462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76421" y="216682"/>
            <a:ext cx="11622057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ЗМІСТ </a:t>
            </a:r>
            <a:r>
              <a:rPr lang="ru-RU" sz="3200" dirty="0" err="1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науково-викладацької</a:t>
            </a:r>
            <a:r>
              <a:rPr lang="ru-RU" sz="32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7867" y="251649"/>
            <a:ext cx="11599333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 err="1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8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28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шкала </a:t>
            </a:r>
            <a:r>
              <a:rPr lang="ru-RU" sz="2800" dirty="0" err="1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8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науково-викладацької</a:t>
            </a:r>
            <a:r>
              <a:rPr lang="ru-RU" sz="28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практики</a:t>
            </a:r>
          </a:p>
        </p:txBody>
      </p:sp>
      <p:sp>
        <p:nvSpPr>
          <p:cNvPr id="22532" name="Прямокутник 3"/>
          <p:cNvSpPr>
            <a:spLocks noChangeArrowheads="1"/>
          </p:cNvSpPr>
          <p:nvPr/>
        </p:nvSpPr>
        <p:spPr bwMode="auto">
          <a:xfrm>
            <a:off x="3155950" y="6369050"/>
            <a:ext cx="5340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Times New Roman" pitchFamily="18" charset="0"/>
                <a:cs typeface="Times New Roman" pitchFamily="18" charset="0"/>
                <a:hlinkClick r:id="rId2"/>
              </a:rPr>
              <a:t>https://aspirantura.knlu.edu.ua/pedahohichna-praktyka/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2377" b="4682"/>
          <a:stretch/>
        </p:blipFill>
        <p:spPr>
          <a:xfrm>
            <a:off x="2062163" y="1044575"/>
            <a:ext cx="3036887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3645" t="1681" b="4890"/>
          <a:stretch/>
        </p:blipFill>
        <p:spPr>
          <a:xfrm>
            <a:off x="6096000" y="1044575"/>
            <a:ext cx="3116263" cy="460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867" y="110973"/>
            <a:ext cx="11584343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 err="1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</a:t>
            </a:r>
            <a:r>
              <a:rPr lang="ru-RU" sz="32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звітної</a:t>
            </a:r>
            <a:r>
              <a:rPr lang="ru-RU" sz="32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документації</a:t>
            </a:r>
            <a:endParaRPr lang="ru-RU" sz="3200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6202" y="903131"/>
            <a:ext cx="2666999" cy="2657053"/>
          </a:xfrm>
          <a:prstGeom prst="roundRect">
            <a:avLst/>
          </a:prstGeom>
          <a:scene3d>
            <a:camera prst="perspectiveLef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buFontTx/>
              <a:buAutoNum type="arabicPeriod"/>
              <a:defRPr/>
            </a:pPr>
            <a:r>
              <a:rPr lang="uk-UA" sz="1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ЗАГАЛЬНИЙ</a:t>
            </a:r>
            <a:r>
              <a:rPr lang="uk-UA" sz="1400" b="1" i="1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ЗВІТ</a:t>
            </a:r>
            <a:r>
              <a:rPr lang="uk-UA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uk-UA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має містити відомості про виконання трьох</a:t>
            </a:r>
            <a:r>
              <a:rPr lang="uk-UA" sz="1400" spc="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складових програми </a:t>
            </a:r>
            <a:r>
              <a:rPr lang="uk-UA" sz="1400" spc="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науково-викладацької</a:t>
            </a:r>
            <a:r>
              <a:rPr lang="uk-UA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практики. </a:t>
            </a:r>
            <a:br>
              <a:rPr lang="uk-UA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Звіт повинен</a:t>
            </a:r>
            <a:r>
              <a:rPr lang="uk-UA" sz="1400" spc="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бути підписаний керівником практики, завідувачем кафедри </a:t>
            </a:r>
          </a:p>
          <a:p>
            <a:pPr algn="ctr">
              <a:defRPr/>
            </a:pPr>
            <a:r>
              <a:rPr lang="uk-UA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 бази практики та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завідувачем кафедри, за</a:t>
            </a:r>
            <a:r>
              <a:rPr lang="uk-UA" sz="1400" spc="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якою</a:t>
            </a:r>
            <a:r>
              <a:rPr lang="uk-UA" sz="1400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прикріплений здобувач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54108" y="1032137"/>
            <a:ext cx="2211347" cy="2432159"/>
          </a:xfrm>
          <a:prstGeom prst="roundRect">
            <a:avLst/>
          </a:prstGeom>
          <a:scene3d>
            <a:camera prst="perspectiveLef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R="167640" algn="ctr">
              <a:spcAft>
                <a:spcPts val="0"/>
              </a:spcAft>
              <a:buSzPts val="1400"/>
              <a:tabLst>
                <a:tab pos="1173480" algn="l"/>
              </a:tabLst>
              <a:defRPr/>
            </a:pPr>
            <a:r>
              <a:rPr lang="uk-UA" sz="1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АНАЛІЗ ВІДВІДУВАНОГО НАВЧАЛЬНОГО ЗАНЯТТЯ</a:t>
            </a:r>
            <a:r>
              <a:rPr lang="uk-UA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затверджений</a:t>
            </a:r>
            <a:r>
              <a:rPr lang="uk-UA" sz="1400" spc="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керівником</a:t>
            </a:r>
            <a:r>
              <a:rPr lang="uk-UA" sz="1400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практики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613586" y="1000021"/>
            <a:ext cx="2447243" cy="2517544"/>
          </a:xfrm>
          <a:prstGeom prst="roundRect">
            <a:avLst/>
          </a:prstGeom>
          <a:scene3d>
            <a:camera prst="perspectiveLef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R="167640" algn="ctr">
              <a:spcAft>
                <a:spcPts val="0"/>
              </a:spcAft>
              <a:buSzPts val="1400"/>
              <a:tabLst>
                <a:tab pos="1173480" algn="l"/>
              </a:tabLst>
              <a:defRPr/>
            </a:pPr>
            <a:r>
              <a:rPr lang="uk-UA" sz="1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СЦЕНАРІЙ</a:t>
            </a:r>
            <a:r>
              <a:rPr lang="uk-UA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ПОЗААУДИТОРНОГО ЗАХОДУ</a:t>
            </a:r>
            <a:r>
              <a:rPr lang="uk-UA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br>
              <a:rPr lang="uk-UA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затверджений</a:t>
            </a:r>
            <a:r>
              <a:rPr lang="uk-UA" sz="1400" spc="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керівником</a:t>
            </a:r>
            <a:r>
              <a:rPr lang="uk-UA" sz="1400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практики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3559" name="Группа 12"/>
          <p:cNvGrpSpPr>
            <a:grpSpLocks/>
          </p:cNvGrpSpPr>
          <p:nvPr/>
        </p:nvGrpSpPr>
        <p:grpSpPr bwMode="auto">
          <a:xfrm>
            <a:off x="357188" y="1000125"/>
            <a:ext cx="10612437" cy="5492750"/>
            <a:chOff x="234550" y="927791"/>
            <a:chExt cx="10611954" cy="5492324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7025647" y="927791"/>
              <a:ext cx="2530426" cy="2465280"/>
            </a:xfrm>
            <a:prstGeom prst="roundRect">
              <a:avLst/>
            </a:prstGeom>
            <a:scene3d>
              <a:camera prst="perspectiveLef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R="167640" algn="ctr">
                <a:spcAft>
                  <a:spcPts val="0"/>
                </a:spcAft>
                <a:buSzPts val="1400"/>
                <a:tabLst>
                  <a:tab pos="1173480" algn="l"/>
                </a:tabLst>
                <a:defRPr/>
              </a:pPr>
              <a:r>
                <a:rPr lang="uk-UA" sz="1400" b="1" i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4. АНАЛІЗ ВІДВІДУВАНОГО ПОЗААУДИТОРНОГО ЗАХОДУ</a:t>
              </a:r>
              <a:r>
                <a:rPr lang="uk-UA" sz="14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br>
                <a:rPr lang="uk-UA" sz="14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</a:br>
              <a:r>
                <a:rPr lang="uk-UA" sz="14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затверджений</a:t>
              </a:r>
              <a:r>
                <a:rPr lang="uk-UA" sz="1400" spc="5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14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керівником</a:t>
              </a:r>
              <a:r>
                <a:rPr lang="uk-UA" sz="1400" spc="-1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14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практики</a:t>
              </a:r>
              <a:endPara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34550" y="3788461"/>
              <a:ext cx="2645208" cy="2623928"/>
            </a:xfrm>
            <a:prstGeom prst="roundRect">
              <a:avLst/>
            </a:prstGeom>
            <a:scene3d>
              <a:camera prst="perspectiveLef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R="168910" algn="ctr">
                <a:spcBef>
                  <a:spcPts val="5"/>
                </a:spcBef>
                <a:spcAft>
                  <a:spcPts val="0"/>
                </a:spcAft>
                <a:buSzPts val="1400"/>
                <a:tabLst>
                  <a:tab pos="1109345" algn="l"/>
                </a:tabLst>
                <a:defRPr/>
              </a:pPr>
              <a:r>
                <a:rPr lang="uk-UA" sz="1400" b="1" i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6. ТЕЗИ</a:t>
              </a:r>
              <a:r>
                <a:rPr lang="uk-UA" sz="1400" b="1" i="1" spc="5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1400" b="1" i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ВИСТУПУ</a:t>
              </a:r>
              <a:r>
                <a:rPr lang="uk-UA" sz="1400" b="1" i="1" spc="5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br>
                <a:rPr lang="uk-UA" sz="1400" b="1" i="1" spc="5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</a:br>
              <a:r>
                <a:rPr lang="uk-UA" sz="14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на</a:t>
              </a:r>
              <a:r>
                <a:rPr lang="uk-UA" sz="1400" spc="5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14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методичних</a:t>
              </a:r>
              <a:r>
                <a:rPr lang="uk-UA" sz="1400" spc="5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14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/</a:t>
              </a:r>
              <a:r>
                <a:rPr lang="uk-UA" sz="1400" spc="5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14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наукових</a:t>
              </a:r>
              <a:r>
                <a:rPr lang="uk-UA" sz="1400" spc="5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14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семінарах,</a:t>
              </a:r>
              <a:r>
                <a:rPr lang="uk-UA" sz="1400" spc="5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14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конференціях</a:t>
              </a:r>
              <a:r>
                <a:rPr lang="uk-UA" sz="1400" spc="5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14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тощо</a:t>
              </a:r>
              <a:endPara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898060" y="3736183"/>
              <a:ext cx="2777066" cy="2683932"/>
            </a:xfrm>
            <a:prstGeom prst="roundRect">
              <a:avLst/>
            </a:prstGeom>
            <a:scene3d>
              <a:camera prst="perspectiveLef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R="166370" algn="ctr">
                <a:spcAft>
                  <a:spcPts val="0"/>
                </a:spcAft>
                <a:buSzPts val="1400"/>
                <a:tabLst>
                  <a:tab pos="1185545" algn="l"/>
                </a:tabLst>
                <a:defRPr/>
              </a:pPr>
              <a:r>
                <a:rPr lang="uk-UA" sz="1400" b="1" i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7. РЕЦЕНЗІЯ</a:t>
              </a:r>
              <a:r>
                <a:rPr lang="uk-UA" sz="1400" i="1" spc="5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br>
                <a:rPr lang="uk-UA" sz="1400" i="1" spc="5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</a:br>
              <a:r>
                <a:rPr lang="uk-UA" sz="14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на</a:t>
              </a:r>
              <a:r>
                <a:rPr lang="uk-UA" sz="1400" spc="5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14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курсову</a:t>
              </a:r>
              <a:r>
                <a:rPr lang="uk-UA" sz="1400" spc="5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14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/</a:t>
              </a:r>
              <a:r>
                <a:rPr lang="uk-UA" sz="1400" spc="5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14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дипломну</a:t>
              </a:r>
              <a:r>
                <a:rPr lang="uk-UA" sz="1400" spc="5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14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роботу</a:t>
              </a:r>
              <a:r>
                <a:rPr lang="uk-UA" sz="1400" spc="5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14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студента,</a:t>
              </a:r>
              <a:r>
                <a:rPr lang="uk-UA" sz="1400" spc="5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14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або</a:t>
              </a:r>
              <a:r>
                <a:rPr lang="uk-UA" sz="1400" spc="5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14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рецензія</a:t>
              </a:r>
              <a:r>
                <a:rPr lang="uk-UA" sz="1400" spc="5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14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на</a:t>
              </a:r>
              <a:r>
                <a:rPr lang="uk-UA" sz="1400" spc="5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14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тези</a:t>
              </a:r>
              <a:r>
                <a:rPr lang="uk-UA" sz="1400" spc="5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14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доповіді студента</a:t>
              </a:r>
              <a:endPara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5693428" y="3743910"/>
              <a:ext cx="2423408" cy="2668479"/>
            </a:xfrm>
            <a:prstGeom prst="roundRect">
              <a:avLst/>
            </a:prstGeom>
            <a:scene3d>
              <a:camera prst="perspectiveLef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R="166370" algn="ctr">
                <a:spcAft>
                  <a:spcPts val="0"/>
                </a:spcAft>
                <a:buSzPts val="1400"/>
                <a:tabLst>
                  <a:tab pos="1185545" algn="l"/>
                </a:tabLst>
                <a:defRPr/>
              </a:pPr>
              <a:r>
                <a:rPr lang="uk-UA" sz="1400" b="1" i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8. ЩОДЕННИК </a:t>
              </a:r>
              <a:br>
                <a:rPr lang="uk-UA" sz="1400" b="1" i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</a:br>
              <a:r>
                <a:rPr lang="uk-UA" sz="14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науково-викладацької практики</a:t>
              </a:r>
              <a:endPara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8135138" y="3743910"/>
              <a:ext cx="2711366" cy="2676205"/>
            </a:xfrm>
            <a:prstGeom prst="roundRect">
              <a:avLst/>
            </a:prstGeom>
            <a:scene3d>
              <a:camera prst="perspectiveLef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R="168910" algn="ctr">
                <a:spcAft>
                  <a:spcPts val="0"/>
                </a:spcAft>
                <a:buSzPts val="1400"/>
                <a:tabLst>
                  <a:tab pos="1127760" algn="l"/>
                </a:tabLst>
                <a:defRPr/>
              </a:pPr>
              <a:r>
                <a:rPr lang="uk-UA" sz="1400" b="1" i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9. ХАРАКТЕРИСТИКА</a:t>
              </a:r>
              <a:r>
                <a:rPr lang="uk-UA" sz="1400" b="1" i="1" spc="5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1400" b="1" i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АСПІРАНТА</a:t>
              </a:r>
              <a:r>
                <a:rPr lang="uk-UA" sz="1400" b="1" i="1" spc="5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br>
                <a:rPr lang="uk-UA" sz="1400" b="1" i="1" spc="5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</a:br>
              <a:r>
                <a:rPr lang="uk-UA" sz="14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за</a:t>
              </a:r>
              <a:r>
                <a:rPr lang="uk-UA" sz="1400" spc="5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14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результатами</a:t>
              </a:r>
              <a:r>
                <a:rPr lang="uk-UA" sz="1400" spc="5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14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практики. Характеристику</a:t>
              </a:r>
              <a:r>
                <a:rPr lang="uk-UA" sz="1400" spc="5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14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аспіранта</a:t>
              </a:r>
              <a:r>
                <a:rPr lang="uk-UA" sz="1400" spc="5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14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пише</a:t>
              </a:r>
              <a:r>
                <a:rPr lang="uk-UA" sz="1400" spc="5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14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керівник</a:t>
              </a:r>
              <a:r>
                <a:rPr lang="uk-UA" sz="1400" spc="5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14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практики</a:t>
              </a:r>
              <a:r>
                <a:rPr lang="uk-UA" sz="1400" spc="5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uk-UA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4" name="Скругленный прямоугольник 3"/>
          <p:cNvSpPr/>
          <p:nvPr/>
        </p:nvSpPr>
        <p:spPr>
          <a:xfrm>
            <a:off x="4781613" y="996527"/>
            <a:ext cx="2447243" cy="2466027"/>
          </a:xfrm>
          <a:prstGeom prst="roundRect">
            <a:avLst/>
          </a:prstGeom>
          <a:scene3d>
            <a:camera prst="perspectiveLef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R="166370" algn="ctr">
              <a:spcBef>
                <a:spcPts val="5"/>
              </a:spcBef>
              <a:spcAft>
                <a:spcPts val="0"/>
              </a:spcAft>
              <a:buSzPts val="1400"/>
              <a:tabLst>
                <a:tab pos="1088390" algn="l"/>
              </a:tabLst>
              <a:defRPr/>
            </a:pPr>
            <a:r>
              <a:rPr lang="uk-UA" sz="1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ПЛАНИ-КОНСПЕКТИ ПРОВЕЕНИХ ЗАНЯТЬ</a:t>
            </a:r>
          </a:p>
          <a:p>
            <a:pPr marR="166370" algn="ctr">
              <a:spcBef>
                <a:spcPts val="5"/>
              </a:spcBef>
              <a:spcAft>
                <a:spcPts val="0"/>
              </a:spcAft>
              <a:buSzPts val="1400"/>
              <a:tabLst>
                <a:tab pos="1088390" algn="l"/>
              </a:tabLst>
              <a:defRPr/>
            </a:pPr>
            <a:r>
              <a:rPr lang="uk-UA" sz="1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(лекції / практичного / семінарського),</a:t>
            </a:r>
            <a:r>
              <a:rPr lang="uk-UA" sz="1400" spc="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затверджені керівником</a:t>
            </a:r>
            <a:r>
              <a:rPr lang="uk-UA" sz="1400" spc="-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практики </a:t>
            </a:r>
            <a:br>
              <a:rPr lang="uk-UA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кутник 3"/>
          <p:cNvSpPr>
            <a:spLocks noChangeArrowheads="1"/>
          </p:cNvSpPr>
          <p:nvPr/>
        </p:nvSpPr>
        <p:spPr bwMode="auto">
          <a:xfrm>
            <a:off x="6851650" y="4357688"/>
            <a:ext cx="5340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Times New Roman" pitchFamily="18" charset="0"/>
                <a:cs typeface="Times New Roman" pitchFamily="18" charset="0"/>
                <a:hlinkClick r:id="rId2"/>
              </a:rPr>
              <a:t>https://aspirantura.knlu.edu.ua/pedahohichna-praktyka/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Блок-схема: кілька документів 1"/>
          <p:cNvSpPr/>
          <p:nvPr/>
        </p:nvSpPr>
        <p:spPr>
          <a:xfrm>
            <a:off x="981075" y="881063"/>
            <a:ext cx="9907588" cy="3725862"/>
          </a:xfrm>
          <a:prstGeom prst="flowChartMultidocumen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Здобувачам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доктора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філософії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defRPr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працюють за трудовим договором у системі вищої освіти</a:t>
            </a:r>
          </a:p>
          <a:p>
            <a:pPr algn="ctr">
              <a:defRPr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(проводять заняття зі студентами з різних дисциплін у рамках трудової діяльності),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навчальне навантаження </a:t>
            </a:r>
          </a:p>
          <a:p>
            <a:pPr algn="ctr">
              <a:defRPr/>
            </a:pP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зараховується як науково-викладацька практика, </a:t>
            </a:r>
          </a:p>
          <a:p>
            <a:pPr algn="ctr">
              <a:defRPr/>
            </a:pP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цьому здобувачі подають на кафедру загальну звітну документацію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defRPr/>
            </a:pP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верх 4"/>
          <p:cNvSpPr/>
          <p:nvPr/>
        </p:nvSpPr>
        <p:spPr>
          <a:xfrm>
            <a:off x="5440363" y="4859338"/>
            <a:ext cx="1404937" cy="490537"/>
          </a:xfrm>
          <a:prstGeom prst="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95923" y="4089400"/>
            <a:ext cx="6762851" cy="76920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 на засіданнях кафедр </a:t>
            </a:r>
            <a:r>
              <a:rPr lang="uk-UA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706813" y="5349875"/>
            <a:ext cx="4872037" cy="135731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ЗАВІДУВАЧАМ КАФЕДР 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88158" y="352339"/>
            <a:ext cx="3391470" cy="249754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науково-викладацької практики </a:t>
            </a:r>
          </a:p>
          <a:p>
            <a:pPr algn="ctr">
              <a:defRPr/>
            </a:pPr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графіків виконання усіх видів робіт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передбачених програмою науково-викладацької практики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180851" y="352339"/>
            <a:ext cx="3391470" cy="249754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</a:t>
            </a:r>
          </a:p>
          <a:p>
            <a:pPr algn="ctr"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науково-викладацької практики </a:t>
            </a:r>
          </a:p>
          <a:p>
            <a:pPr algn="ctr"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 звітів 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науково-викладацької практики аспірантів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верх 10"/>
          <p:cNvSpPr/>
          <p:nvPr/>
        </p:nvSpPr>
        <p:spPr>
          <a:xfrm>
            <a:off x="2095923" y="3598080"/>
            <a:ext cx="573206" cy="491319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8370700" y="3588391"/>
            <a:ext cx="573206" cy="491319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кутник: округлені кути 1"/>
          <p:cNvSpPr/>
          <p:nvPr/>
        </p:nvSpPr>
        <p:spPr>
          <a:xfrm>
            <a:off x="763588" y="3095625"/>
            <a:ext cx="3392487" cy="50323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– база практики</a:t>
            </a:r>
          </a:p>
        </p:txBody>
      </p:sp>
      <p:sp>
        <p:nvSpPr>
          <p:cNvPr id="12" name="Прямокутник: округлені кути 11"/>
          <p:cNvSpPr/>
          <p:nvPr/>
        </p:nvSpPr>
        <p:spPr>
          <a:xfrm>
            <a:off x="8035925" y="3057525"/>
            <a:ext cx="3679825" cy="50323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кафедра, за якою прикріплений здобувач</a:t>
            </a:r>
          </a:p>
        </p:txBody>
      </p:sp>
      <p:sp>
        <p:nvSpPr>
          <p:cNvPr id="14" name="Стрелка вверх 10"/>
          <p:cNvSpPr/>
          <p:nvPr/>
        </p:nvSpPr>
        <p:spPr>
          <a:xfrm>
            <a:off x="2095923" y="2768602"/>
            <a:ext cx="573206" cy="288834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верх 10"/>
          <p:cNvSpPr/>
          <p:nvPr/>
        </p:nvSpPr>
        <p:spPr>
          <a:xfrm>
            <a:off x="9522871" y="2736744"/>
            <a:ext cx="573206" cy="288834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Прямокутник 5"/>
          <p:cNvSpPr/>
          <p:nvPr/>
        </p:nvSpPr>
        <p:spPr>
          <a:xfrm>
            <a:off x="4400550" y="2435225"/>
            <a:ext cx="3390900" cy="14525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 sz="17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17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Звітна документація зберігається на кафедрах, </a:t>
            </a:r>
          </a:p>
          <a:p>
            <a:pPr algn="ctr">
              <a:defRPr/>
            </a:pPr>
            <a:r>
              <a:rPr lang="uk-UA" sz="17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якими прикріплені здобувачі, протягом їх навчання в аспірантурі</a:t>
            </a:r>
            <a:endParaRPr lang="uk-UA" sz="17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uk-UA" b="1" i="1" dirty="0"/>
          </a:p>
        </p:txBody>
      </p:sp>
      <p:sp>
        <p:nvSpPr>
          <p:cNvPr id="17" name="Стрелка вверх 10"/>
          <p:cNvSpPr/>
          <p:nvPr/>
        </p:nvSpPr>
        <p:spPr>
          <a:xfrm rot="5400000">
            <a:off x="7667213" y="3171208"/>
            <a:ext cx="573206" cy="288834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30" name="Прямокутник 7"/>
          <p:cNvSpPr>
            <a:spLocks noChangeArrowheads="1"/>
          </p:cNvSpPr>
          <p:nvPr/>
        </p:nvSpPr>
        <p:spPr bwMode="auto">
          <a:xfrm>
            <a:off x="4343400" y="1025525"/>
            <a:ext cx="35988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Диференційований залік </a:t>
            </a:r>
          </a:p>
          <a:p>
            <a:pPr algn="ctr"/>
            <a:r>
              <a:rPr lang="uk-UA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проводять керівники практики  </a:t>
            </a:r>
            <a:endParaRPr lang="uk-UA" b="1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631" name="Прямокутник 17"/>
          <p:cNvSpPr>
            <a:spLocks noChangeArrowheads="1"/>
          </p:cNvSpPr>
          <p:nvPr/>
        </p:nvSpPr>
        <p:spPr bwMode="auto">
          <a:xfrm>
            <a:off x="8943975" y="4046538"/>
            <a:ext cx="29083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до 05.04.2026</a:t>
            </a:r>
            <a:r>
              <a:rPr lang="uk-UA" sz="1600">
                <a:latin typeface="Times New Roman" pitchFamily="18" charset="0"/>
                <a:cs typeface="Times New Roman" pitchFamily="18" charset="0"/>
              </a:rPr>
              <a:t> подати до відділу НДР </a:t>
            </a:r>
          </a:p>
          <a:p>
            <a:pPr algn="ctr"/>
            <a:r>
              <a:rPr lang="uk-UA" sz="1600">
                <a:latin typeface="Times New Roman" pitchFamily="18" charset="0"/>
                <a:cs typeface="Times New Roman" pitchFamily="18" charset="0"/>
              </a:rPr>
              <a:t>витяги з протоколів </a:t>
            </a:r>
          </a:p>
          <a:p>
            <a:pPr algn="ctr"/>
            <a:r>
              <a:rPr lang="uk-UA" sz="1600">
                <a:latin typeface="Times New Roman" pitchFamily="18" charset="0"/>
                <a:cs typeface="Times New Roman" pitchFamily="18" charset="0"/>
              </a:rPr>
              <a:t>засідання кафедр </a:t>
            </a:r>
          </a:p>
          <a:p>
            <a:pPr algn="ctr"/>
            <a:r>
              <a:rPr lang="uk-UA" sz="1600">
                <a:latin typeface="Times New Roman" pitchFamily="18" charset="0"/>
                <a:cs typeface="Times New Roman" pitchFamily="18" charset="0"/>
              </a:rPr>
              <a:t>про затвердження звітів </a:t>
            </a:r>
          </a:p>
          <a:p>
            <a:pPr algn="ctr"/>
            <a:r>
              <a:rPr lang="uk-UA" sz="1600">
                <a:latin typeface="Times New Roman" pitchFamily="18" charset="0"/>
                <a:cs typeface="Times New Roman" pitchFamily="18" charset="0"/>
              </a:rPr>
              <a:t>з науково-викладацької практики здобувачів</a:t>
            </a:r>
          </a:p>
        </p:txBody>
      </p:sp>
      <p:sp>
        <p:nvSpPr>
          <p:cNvPr id="19" name="Стрелка вверх 10"/>
          <p:cNvSpPr/>
          <p:nvPr/>
        </p:nvSpPr>
        <p:spPr>
          <a:xfrm rot="10800000">
            <a:off x="9522871" y="3639358"/>
            <a:ext cx="573206" cy="288834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1513" y="0"/>
            <a:ext cx="6440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4823" y="3110184"/>
            <a:ext cx="2169659" cy="2011594"/>
          </a:xfrm>
          <a:prstGeom prst="ellipse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0363" y="1985963"/>
            <a:ext cx="8501062" cy="1016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uk-UA" altLang="ru-RU" sz="6000" b="1" dirty="0">
                <a:solidFill>
                  <a:srgbClr val="A77A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ДЯКУЄМО ЗА УВАГУ!</a:t>
            </a:r>
            <a:endParaRPr lang="ru-RU" altLang="ru-RU" sz="6000" b="1" dirty="0">
              <a:solidFill>
                <a:srgbClr val="A77A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13" y="0"/>
            <a:ext cx="6015037" cy="1573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ідзаголовок 2">
            <a:extLst>
              <a:ext uri="{FF2B5EF4-FFF2-40B4-BE49-F238E27FC236}">
                <a16:creationId xmlns:a16="http://schemas.microsoft.com/office/drawing/2014/main" id="{648ED8FE-3E5F-4650-9659-93D1B7A77E25}"/>
              </a:ext>
            </a:extLst>
          </p:cNvPr>
          <p:cNvSpPr txBox="1">
            <a:spLocks/>
          </p:cNvSpPr>
          <p:nvPr/>
        </p:nvSpPr>
        <p:spPr>
          <a:xfrm>
            <a:off x="2254547" y="3856038"/>
            <a:ext cx="6412758" cy="14971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1899" tIns="60949" rIns="121899" bIns="60949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defRPr/>
            </a:pPr>
            <a:r>
              <a:rPr lang="uk-UA" sz="1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 науково-дослідної роботи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de-DE" sz="12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dep.science</a:t>
            </a:r>
            <a:r>
              <a:rPr lang="en-US" sz="12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@knlu.edu.ua</a:t>
            </a:r>
            <a:endParaRPr lang="uk-UA" sz="12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вебсайт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аспірантури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http://aspirantura.knlu.edu.ua/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https://www.facebook.com/scieneKNLU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Instagram: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://www.instagram.com/dep.science_knlu?igsh=Yzg4djFwcGVjb2Nx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419</Words>
  <Application>Microsoft Office PowerPoint</Application>
  <PresentationFormat>Широкий екран</PresentationFormat>
  <Paragraphs>116</Paragraphs>
  <Slides>9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Candara</vt:lpstr>
      <vt:lpstr>Symbol</vt:lpstr>
      <vt:lpstr>Times New Roman</vt:lpstr>
      <vt:lpstr>Волна</vt:lpstr>
      <vt:lpstr>Настановна онлайн-конференція  з питань проходження  науково-викладацької практики здобувачів вищої освіти ступеня доктора філософії  26.02.2026   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Педагогічна практика  для аспірантів  2-3 років навчання</dc:title>
  <dc:creator/>
  <cp:lastModifiedBy/>
  <cp:revision>8</cp:revision>
  <dcterms:created xsi:type="dcterms:W3CDTF">2020-09-08T21:11:00Z</dcterms:created>
  <dcterms:modified xsi:type="dcterms:W3CDTF">2026-02-24T14:38:36Z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KeyPoints">
    <vt:lpwstr/>
  </property>
</Properties>
</file>