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5" r:id="rId1"/>
    <p:sldMasterId id="2147484351" r:id="rId2"/>
  </p:sldMasterIdLst>
  <p:notesMasterIdLst>
    <p:notesMasterId r:id="rId47"/>
  </p:notesMasterIdLst>
  <p:handoutMasterIdLst>
    <p:handoutMasterId r:id="rId48"/>
  </p:handoutMasterIdLst>
  <p:sldIdLst>
    <p:sldId id="454" r:id="rId3"/>
    <p:sldId id="455" r:id="rId4"/>
    <p:sldId id="465" r:id="rId5"/>
    <p:sldId id="469" r:id="rId6"/>
    <p:sldId id="466" r:id="rId7"/>
    <p:sldId id="467" r:id="rId8"/>
    <p:sldId id="453" r:id="rId9"/>
    <p:sldId id="457" r:id="rId10"/>
    <p:sldId id="434" r:id="rId11"/>
    <p:sldId id="459" r:id="rId12"/>
    <p:sldId id="460" r:id="rId13"/>
    <p:sldId id="462" r:id="rId14"/>
    <p:sldId id="499" r:id="rId15"/>
    <p:sldId id="503" r:id="rId16"/>
    <p:sldId id="502" r:id="rId17"/>
    <p:sldId id="501" r:id="rId18"/>
    <p:sldId id="504" r:id="rId19"/>
    <p:sldId id="500" r:id="rId20"/>
    <p:sldId id="468" r:id="rId21"/>
    <p:sldId id="470" r:id="rId22"/>
    <p:sldId id="471" r:id="rId23"/>
    <p:sldId id="472" r:id="rId24"/>
    <p:sldId id="473" r:id="rId25"/>
    <p:sldId id="491" r:id="rId26"/>
    <p:sldId id="474" r:id="rId27"/>
    <p:sldId id="481" r:id="rId28"/>
    <p:sldId id="482" r:id="rId29"/>
    <p:sldId id="483" r:id="rId30"/>
    <p:sldId id="484" r:id="rId31"/>
    <p:sldId id="492" r:id="rId32"/>
    <p:sldId id="478" r:id="rId33"/>
    <p:sldId id="485" r:id="rId34"/>
    <p:sldId id="486" r:id="rId35"/>
    <p:sldId id="487" r:id="rId36"/>
    <p:sldId id="493" r:id="rId37"/>
    <p:sldId id="489" r:id="rId38"/>
    <p:sldId id="479" r:id="rId39"/>
    <p:sldId id="480" r:id="rId40"/>
    <p:sldId id="497" r:id="rId41"/>
    <p:sldId id="464" r:id="rId42"/>
    <p:sldId id="495" r:id="rId43"/>
    <p:sldId id="496" r:id="rId44"/>
    <p:sldId id="498" r:id="rId45"/>
    <p:sldId id="494" r:id="rId46"/>
  </p:sldIdLst>
  <p:sldSz cx="9144000" cy="6858000" type="screen4x3"/>
  <p:notesSz cx="67611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FE3"/>
    <a:srgbClr val="EC1433"/>
    <a:srgbClr val="FF6600"/>
    <a:srgbClr val="023BAE"/>
    <a:srgbClr val="B4EBF2"/>
    <a:srgbClr val="FDDF5F"/>
    <a:srgbClr val="FDD735"/>
    <a:srgbClr val="FDD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ітлий стиль 1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Помірний стиль 1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Світлий стиль 3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4" autoAdjust="0"/>
  </p:normalViewPr>
  <p:slideViewPr>
    <p:cSldViewPr>
      <p:cViewPr varScale="1">
        <p:scale>
          <a:sx n="108" d="100"/>
          <a:sy n="108" d="100"/>
        </p:scale>
        <p:origin x="202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4014" y="-114"/>
      </p:cViewPr>
      <p:guideLst>
        <p:guide orient="horz" pos="3131"/>
        <p:guide pos="2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Аркуш1!$A$2:$A$3</c:f>
              <c:strCache>
                <c:ptCount val="2"/>
                <c:pt idx="0">
                  <c:v>Кількість вступників</c:v>
                </c:pt>
                <c:pt idx="1">
                  <c:v>Кількість захищених дисертацій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  <c:pt idx="0">
                  <c:v>21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7F-4ACE-8FEF-AEA1ED3090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7799056"/>
        <c:axId val="931333984"/>
      </c:barChart>
      <c:catAx>
        <c:axId val="83779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931333984"/>
        <c:crosses val="autoZero"/>
        <c:auto val="1"/>
        <c:lblAlgn val="ctr"/>
        <c:lblOffset val="100"/>
        <c:noMultiLvlLbl val="0"/>
      </c:catAx>
      <c:valAx>
        <c:axId val="93133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3779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Аркуш1!$A$2:$A$4</c:f>
              <c:strCache>
                <c:ptCount val="3"/>
                <c:pt idx="0">
                  <c:v>Кількість вступників</c:v>
                </c:pt>
                <c:pt idx="1">
                  <c:v>Кількість захищених дисертацій</c:v>
                </c:pt>
                <c:pt idx="2">
                  <c:v>Утворено разову раду (захист планується)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18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7F-4ACE-8FEF-AEA1ED3090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7799056"/>
        <c:axId val="931333984"/>
      </c:barChart>
      <c:catAx>
        <c:axId val="83779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931333984"/>
        <c:crosses val="autoZero"/>
        <c:auto val="1"/>
        <c:lblAlgn val="ctr"/>
        <c:lblOffset val="100"/>
        <c:noMultiLvlLbl val="0"/>
      </c:catAx>
      <c:valAx>
        <c:axId val="93133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3779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Аркуш1!$A$2:$A$4</c:f>
              <c:strCache>
                <c:ptCount val="3"/>
                <c:pt idx="0">
                  <c:v>Кількість вступників</c:v>
                </c:pt>
                <c:pt idx="1">
                  <c:v>Кількість захищених дисертацій</c:v>
                </c:pt>
                <c:pt idx="2">
                  <c:v>Публічна презентація наукових результатів дисертації 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17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7F-4ACE-8FEF-AEA1ED3090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7799056"/>
        <c:axId val="931333984"/>
      </c:barChart>
      <c:catAx>
        <c:axId val="83779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931333984"/>
        <c:crosses val="autoZero"/>
        <c:auto val="1"/>
        <c:lblAlgn val="ctr"/>
        <c:lblOffset val="100"/>
        <c:noMultiLvlLbl val="0"/>
      </c:catAx>
      <c:valAx>
        <c:axId val="93133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3779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0191E0-35CF-49AD-8B34-3BA10A3D3B3B}" type="doc">
      <dgm:prSet loTypeId="urn:microsoft.com/office/officeart/2005/8/layout/chevron2" loCatId="list" qsTypeId="urn:microsoft.com/office/officeart/2005/8/quickstyle/3d4" qsCatId="3D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F9D4ACA9-31B5-4C15-B009-0299AC47760B}">
      <dgm:prSet phldrT="[Текст]" phldr="1" custT="1"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2C20E-00B6-4D32-8D9B-46097C072D87}" type="parTrans" cxnId="{2909AF37-C9ED-48C4-9718-6D851AF5A347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87FDBE-0596-433E-B2C5-748EFF5549A3}" type="sibTrans" cxnId="{2909AF37-C9ED-48C4-9718-6D851AF5A347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0FFC10-03A3-44C9-893B-1036686459A3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є науковим керівником здобувача;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13540-F62E-49CF-BD92-72F7A0DFE6E7}" type="parTrans" cxnId="{23A36B98-6432-4053-8171-5BC5ADD15774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9CB201-E877-4C1A-9BE6-BC08A5CF5505}" type="sibTrans" cxnId="{23A36B98-6432-4053-8171-5BC5ADD15774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91C79-1AD5-478D-B43E-4A832734F0C2}">
      <dgm:prSet phldrT="[Текст]" phldr="1" custT="1"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B7B7DE-932C-43EC-8B86-AD3E26ECDD17}" type="parTrans" cxnId="{9D3EDF34-E03A-476B-889D-10FA1EEB98A9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D18E7B-E636-4611-B69A-DE165CFC3EF6}" type="sibTrans" cxnId="{9D3EDF34-E03A-476B-889D-10FA1EEB98A9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26EA2-4EE0-4BFD-87AE-B09C7970BB1F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не володіє мовою захисту дисертації в обсязі, достатньому для кваліфікованого проведення атестації здобувача;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E85FC-5F87-40DB-89CC-189B313B03C9}" type="parTrans" cxnId="{AFA5E4CA-76BE-450A-9466-9B73A59D18AE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30C88-80C0-405E-8A44-3C5225E83B0F}" type="sibTrans" cxnId="{AFA5E4CA-76BE-450A-9466-9B73A59D18AE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0AA3C7-4629-465A-B7F8-275475CA8DD1}">
      <dgm:prSet phldrT="[Текст]" phldr="1" custT="1"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99C7FC-F625-43A2-BF80-82F2440DBFD1}" type="parTrans" cxnId="{885FEFFC-3876-480E-B230-6FD668B2E8E2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2C49E-4DBE-4412-BD23-08B6D59C8D3D}" type="sibTrans" cxnId="{885FEFFC-3876-480E-B230-6FD668B2E8E2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80EFB-9D86-40D9-A97C-531AE4C7C479}">
      <dgm:prSet phldrT="[Текст]"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була членом разової ради більш як у 8 захистах дисертацій протягом календарного року.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F93249-99CC-442C-9725-5A14A8CC25F3}" type="parTrans" cxnId="{8623287B-78CA-4CD1-842E-0DAD35BCEA1B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3C5030-72BF-45B5-ACF9-0FA63D1DC522}" type="sibTrans" cxnId="{8623287B-78CA-4CD1-842E-0DAD35BCEA1B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FD9537-0785-417A-93ED-7543F7377671}">
      <dgm:prSet custT="1"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48D9C-396F-4094-A63C-B40A1CE878B8}" type="parTrans" cxnId="{0329AF40-A90B-423A-826E-96E4D19A0790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266E1-E8B4-4843-AB2C-B65D3B6880DA}" type="sibTrans" cxnId="{0329AF40-A90B-423A-826E-96E4D19A0790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3A00D-F724-4BBC-BEC8-B0557CB7957E}">
      <dgm:prSet custT="1"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6FB95-FDD3-474A-9A78-8769770A3B1A}" type="parTrans" cxnId="{6DE4621A-A9BB-4CDF-9B61-76B7FC3055DE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B1694-7A97-49AA-A68A-2AA65429C30D}" type="sibTrans" cxnId="{6DE4621A-A9BB-4CDF-9B61-76B7FC3055DE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AD5112-B248-4775-B5A2-30FB8A5A04FC}">
      <dgm:prSet custT="1"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F32A0B-E9CC-4BFA-8D45-1233C3861BEC}" type="parTrans" cxnId="{FD143F17-CC7A-4DE4-BDB6-916A8012FDB6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5D6901-08EC-4EDF-AE8F-16562E394D94}" type="sibTrans" cxnId="{FD143F17-CC7A-4DE4-BDB6-916A8012FDB6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758FC-1908-4B91-9DA6-1821FF408CAE}">
      <dgm:prSet custT="1"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54EC8F-2EAE-4FC7-B896-7EB01147AD46}" type="parTrans" cxnId="{0D9E4702-16A1-42F7-92B2-F2594E1FD538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21C611-5278-4C90-8F05-E842E8537C22}" type="sibTrans" cxnId="{0D9E4702-16A1-42F7-92B2-F2594E1FD538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C8C362-E630-48CB-9444-558D2A1BC968}">
      <dgm:prSet custT="1"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CC2175-3266-44D9-BB34-383B771CB20B}" type="parTrans" cxnId="{0A3564F9-533B-4C48-BDBF-C384967F124F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841010-FF69-4C61-BD31-AE5ED8C3B2E7}" type="sibTrans" cxnId="{0A3564F9-533B-4C48-BDBF-C384967F124F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C27DB-05BB-473B-8364-016C4B8F14E1}">
      <dgm:prSet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є керівником Університету, в якому утворюється разова рада;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9ADD49-6C48-47C9-BF45-67F44C54D46A}" type="parTrans" cxnId="{670A0851-D0D7-4DC7-889E-3C8FAFABD7E0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5DF170-3CE1-4676-98B9-FF2B21875C8B}" type="sibTrans" cxnId="{670A0851-D0D7-4DC7-889E-3C8FAFABD7E0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20A87D-9D33-4D5A-B90A-365C3A49861C}">
      <dgm:prSet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є співавтором наукових публікацій здобувача; 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5D571-C386-4738-BF56-84F2C3C35062}" type="parTrans" cxnId="{82000BCD-209D-4A1F-A56E-AB37122D11F0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6A1F0C-0767-4E2E-82A4-D2FF3B37CBF8}" type="sibTrans" cxnId="{82000BCD-209D-4A1F-A56E-AB37122D11F0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6AC7B-8DCD-4577-A889-19C101BE7BAF}">
      <dgm:prSet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має реальний чи потенційний конфлікт інтересів щодо здобувача (зокрема, є його близькою особою) та/або його наукового керівника;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6E0DDF-8A0A-4D80-999B-953473726461}" type="parTrans" cxnId="{8C3B610E-EF5E-48C8-93DE-BF2910ED07FB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1E2E5B-0CA6-44B6-9A0A-768E1E3257B3}" type="sibTrans" cxnId="{8C3B610E-EF5E-48C8-93DE-BF2910ED07FB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C6173-A67E-4B72-B434-3BDC4EF80A28}">
      <dgm:prSet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притягувалася до академічної відповідальності за порушення академічної доброчесності, зокрема щодо позбавлення права участі в роботі спеціалізованих вчених рад відповідно до Законів України «Про вищу освіту», «Про наукову і науково-технічну діяльність»;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14AEF8-1457-4B45-A9E2-CAA6CFC2F94B}" type="parTrans" cxnId="{7FA31158-1B3F-4409-A058-677A32448B2C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8E9CDA-89F0-4EE5-A287-776CBB214223}" type="sibTrans" cxnId="{7FA31158-1B3F-4409-A058-677A32448B2C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4743E3-D95E-4BA8-A2F4-178AB4D181C9}">
      <dgm:prSet custT="1"/>
      <dgm:spPr/>
      <dgm:t>
        <a:bodyPr/>
        <a:lstStyle/>
        <a:p>
          <a:r>
            <a: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працює (працювала) на керівних посадах у закладах, установах, організаціях, що незаконно провадять (провадили) свою діяльність на тимчасово окупованих територіях України;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FBC4A-DCFE-48BD-8385-22A23A1947C1}" type="parTrans" cxnId="{C32C62AB-20C0-4E5E-90A3-DFDADC72E979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95881-1310-4BE7-848A-C6B122B64409}" type="sibTrans" cxnId="{C32C62AB-20C0-4E5E-90A3-DFDADC72E979}">
      <dgm:prSet/>
      <dgm:spPr/>
      <dgm:t>
        <a:bodyPr/>
        <a:lstStyle/>
        <a:p>
          <a:endParaRPr lang="uk-UA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7EE1A7-0F3A-4E41-BE40-1DF1BC72F1B2}" type="pres">
      <dgm:prSet presAssocID="{0F0191E0-35CF-49AD-8B34-3BA10A3D3B3B}" presName="linearFlow" presStyleCnt="0">
        <dgm:presLayoutVars>
          <dgm:dir/>
          <dgm:animLvl val="lvl"/>
          <dgm:resizeHandles val="exact"/>
        </dgm:presLayoutVars>
      </dgm:prSet>
      <dgm:spPr/>
    </dgm:pt>
    <dgm:pt modelId="{509D56CF-0946-4D86-B4C9-F2F47F2FD1C3}" type="pres">
      <dgm:prSet presAssocID="{F9D4ACA9-31B5-4C15-B009-0299AC47760B}" presName="composite" presStyleCnt="0"/>
      <dgm:spPr/>
    </dgm:pt>
    <dgm:pt modelId="{B8713D58-6DD1-4ABE-A2D2-297133A2E271}" type="pres">
      <dgm:prSet presAssocID="{F9D4ACA9-31B5-4C15-B009-0299AC47760B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56CB3175-4F52-4B86-907A-E0627C027CB7}" type="pres">
      <dgm:prSet presAssocID="{F9D4ACA9-31B5-4C15-B009-0299AC47760B}" presName="descendantText" presStyleLbl="alignAcc1" presStyleIdx="0" presStyleCnt="8">
        <dgm:presLayoutVars>
          <dgm:bulletEnabled val="1"/>
        </dgm:presLayoutVars>
      </dgm:prSet>
      <dgm:spPr/>
    </dgm:pt>
    <dgm:pt modelId="{B6F9FAF3-E89E-4F89-8CB3-BE8E2C36C564}" type="pres">
      <dgm:prSet presAssocID="{7D87FDBE-0596-433E-B2C5-748EFF5549A3}" presName="sp" presStyleCnt="0"/>
      <dgm:spPr/>
    </dgm:pt>
    <dgm:pt modelId="{39B44221-5AAE-41C7-98F1-200EE634CE79}" type="pres">
      <dgm:prSet presAssocID="{A8FD9537-0785-417A-93ED-7543F7377671}" presName="composite" presStyleCnt="0"/>
      <dgm:spPr/>
    </dgm:pt>
    <dgm:pt modelId="{68D5135C-108C-4C43-AD37-57BD7145FDD2}" type="pres">
      <dgm:prSet presAssocID="{A8FD9537-0785-417A-93ED-7543F7377671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79487B75-3AA8-46AF-A115-BD36C658C1CA}" type="pres">
      <dgm:prSet presAssocID="{A8FD9537-0785-417A-93ED-7543F7377671}" presName="descendantText" presStyleLbl="alignAcc1" presStyleIdx="1" presStyleCnt="8">
        <dgm:presLayoutVars>
          <dgm:bulletEnabled val="1"/>
        </dgm:presLayoutVars>
      </dgm:prSet>
      <dgm:spPr/>
    </dgm:pt>
    <dgm:pt modelId="{9B6357EF-878B-4CCD-B52C-D7EDFD1A0348}" type="pres">
      <dgm:prSet presAssocID="{49B266E1-E8B4-4843-AB2C-B65D3B6880DA}" presName="sp" presStyleCnt="0"/>
      <dgm:spPr/>
    </dgm:pt>
    <dgm:pt modelId="{ABE66DEA-C348-41C9-B609-DC27D47CC617}" type="pres">
      <dgm:prSet presAssocID="{F673A00D-F724-4BBC-BEC8-B0557CB7957E}" presName="composite" presStyleCnt="0"/>
      <dgm:spPr/>
    </dgm:pt>
    <dgm:pt modelId="{A8F8C9D4-AB0A-4348-BD0A-1A914C772D46}" type="pres">
      <dgm:prSet presAssocID="{F673A00D-F724-4BBC-BEC8-B0557CB7957E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F09354AD-F5F6-4F4E-8D24-5968AD62CB70}" type="pres">
      <dgm:prSet presAssocID="{F673A00D-F724-4BBC-BEC8-B0557CB7957E}" presName="descendantText" presStyleLbl="alignAcc1" presStyleIdx="2" presStyleCnt="8" custLinFactNeighborX="538" custLinFactNeighborY="-1038">
        <dgm:presLayoutVars>
          <dgm:bulletEnabled val="1"/>
        </dgm:presLayoutVars>
      </dgm:prSet>
      <dgm:spPr/>
    </dgm:pt>
    <dgm:pt modelId="{37408385-E857-4F15-9AB5-D35EC9DD4A56}" type="pres">
      <dgm:prSet presAssocID="{209B1694-7A97-49AA-A68A-2AA65429C30D}" presName="sp" presStyleCnt="0"/>
      <dgm:spPr/>
    </dgm:pt>
    <dgm:pt modelId="{C0E18441-0937-4F97-81EE-42C872F039E3}" type="pres">
      <dgm:prSet presAssocID="{12AD5112-B248-4775-B5A2-30FB8A5A04FC}" presName="composite" presStyleCnt="0"/>
      <dgm:spPr/>
    </dgm:pt>
    <dgm:pt modelId="{79CE8549-B34D-488F-95DF-F2428A51A166}" type="pres">
      <dgm:prSet presAssocID="{12AD5112-B248-4775-B5A2-30FB8A5A04FC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0EE41B62-2A48-43EA-9A96-742C278718E0}" type="pres">
      <dgm:prSet presAssocID="{12AD5112-B248-4775-B5A2-30FB8A5A04FC}" presName="descendantText" presStyleLbl="alignAcc1" presStyleIdx="3" presStyleCnt="8">
        <dgm:presLayoutVars>
          <dgm:bulletEnabled val="1"/>
        </dgm:presLayoutVars>
      </dgm:prSet>
      <dgm:spPr/>
    </dgm:pt>
    <dgm:pt modelId="{F4E2F6A2-7D3B-424F-A8C9-DE9CAE738E85}" type="pres">
      <dgm:prSet presAssocID="{185D6901-08EC-4EDF-AE8F-16562E394D94}" presName="sp" presStyleCnt="0"/>
      <dgm:spPr/>
    </dgm:pt>
    <dgm:pt modelId="{64C94FE4-17EB-42F9-A53C-8316A967436A}" type="pres">
      <dgm:prSet presAssocID="{2D3758FC-1908-4B91-9DA6-1821FF408CAE}" presName="composite" presStyleCnt="0"/>
      <dgm:spPr/>
    </dgm:pt>
    <dgm:pt modelId="{1A6F87C0-849D-4C24-92E5-EB49DB985698}" type="pres">
      <dgm:prSet presAssocID="{2D3758FC-1908-4B91-9DA6-1821FF408CAE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222D0F7E-BE42-4249-BD06-C3503A4BE8EA}" type="pres">
      <dgm:prSet presAssocID="{2D3758FC-1908-4B91-9DA6-1821FF408CAE}" presName="descendantText" presStyleLbl="alignAcc1" presStyleIdx="4" presStyleCnt="8" custScaleY="168594" custLinFactNeighborX="-121" custLinFactNeighborY="-25393">
        <dgm:presLayoutVars>
          <dgm:bulletEnabled val="1"/>
        </dgm:presLayoutVars>
      </dgm:prSet>
      <dgm:spPr/>
    </dgm:pt>
    <dgm:pt modelId="{D94BAA71-64A3-4D2B-951F-C4ACAC6C994F}" type="pres">
      <dgm:prSet presAssocID="{1E21C611-5278-4C90-8F05-E842E8537C22}" presName="sp" presStyleCnt="0"/>
      <dgm:spPr/>
    </dgm:pt>
    <dgm:pt modelId="{E183F890-4E5E-4CF6-98A1-AC03AB63ED92}" type="pres">
      <dgm:prSet presAssocID="{56C8C362-E630-48CB-9444-558D2A1BC968}" presName="composite" presStyleCnt="0"/>
      <dgm:spPr/>
    </dgm:pt>
    <dgm:pt modelId="{22348CD9-784C-4FFF-BE02-7E43FD2E71F1}" type="pres">
      <dgm:prSet presAssocID="{56C8C362-E630-48CB-9444-558D2A1BC968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3053347B-DA71-4BA2-B403-9DFB579E7ADA}" type="pres">
      <dgm:prSet presAssocID="{56C8C362-E630-48CB-9444-558D2A1BC968}" presName="descendantText" presStyleLbl="alignAcc1" presStyleIdx="5" presStyleCnt="8">
        <dgm:presLayoutVars>
          <dgm:bulletEnabled val="1"/>
        </dgm:presLayoutVars>
      </dgm:prSet>
      <dgm:spPr/>
    </dgm:pt>
    <dgm:pt modelId="{025B498D-401C-40AE-AD4A-516ADAB15637}" type="pres">
      <dgm:prSet presAssocID="{E3841010-FF69-4C61-BD31-AE5ED8C3B2E7}" presName="sp" presStyleCnt="0"/>
      <dgm:spPr/>
    </dgm:pt>
    <dgm:pt modelId="{45A3D973-A065-4758-A76A-88122EBC2B14}" type="pres">
      <dgm:prSet presAssocID="{59891C79-1AD5-478D-B43E-4A832734F0C2}" presName="composite" presStyleCnt="0"/>
      <dgm:spPr/>
    </dgm:pt>
    <dgm:pt modelId="{DFDDC890-0BA9-4A11-A5CA-80D7627480EC}" type="pres">
      <dgm:prSet presAssocID="{59891C79-1AD5-478D-B43E-4A832734F0C2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D9B0FC60-33C9-4424-A41F-D0BEE26FA971}" type="pres">
      <dgm:prSet presAssocID="{59891C79-1AD5-478D-B43E-4A832734F0C2}" presName="descendantText" presStyleLbl="alignAcc1" presStyleIdx="6" presStyleCnt="8">
        <dgm:presLayoutVars>
          <dgm:bulletEnabled val="1"/>
        </dgm:presLayoutVars>
      </dgm:prSet>
      <dgm:spPr/>
    </dgm:pt>
    <dgm:pt modelId="{B576312C-D8A3-4DBF-A761-54AD8F7681ED}" type="pres">
      <dgm:prSet presAssocID="{B3D18E7B-E636-4611-B69A-DE165CFC3EF6}" presName="sp" presStyleCnt="0"/>
      <dgm:spPr/>
    </dgm:pt>
    <dgm:pt modelId="{3E6567E8-76F3-4317-8F51-F5ABF10A3753}" type="pres">
      <dgm:prSet presAssocID="{360AA3C7-4629-465A-B7F8-275475CA8DD1}" presName="composite" presStyleCnt="0"/>
      <dgm:spPr/>
    </dgm:pt>
    <dgm:pt modelId="{7513656D-6487-4D90-A307-32C32913604F}" type="pres">
      <dgm:prSet presAssocID="{360AA3C7-4629-465A-B7F8-275475CA8DD1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7E06B944-6CF3-4B5D-A170-DD3928C37840}" type="pres">
      <dgm:prSet presAssocID="{360AA3C7-4629-465A-B7F8-275475CA8DD1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0D9E4702-16A1-42F7-92B2-F2594E1FD538}" srcId="{0F0191E0-35CF-49AD-8B34-3BA10A3D3B3B}" destId="{2D3758FC-1908-4B91-9DA6-1821FF408CAE}" srcOrd="4" destOrd="0" parTransId="{8754EC8F-2EAE-4FC7-B896-7EB01147AD46}" sibTransId="{1E21C611-5278-4C90-8F05-E842E8537C22}"/>
    <dgm:cxn modelId="{8C3B610E-EF5E-48C8-93DE-BF2910ED07FB}" srcId="{12AD5112-B248-4775-B5A2-30FB8A5A04FC}" destId="{7616AC7B-8DCD-4577-A889-19C101BE7BAF}" srcOrd="0" destOrd="0" parTransId="{096E0DDF-8A0A-4D80-999B-953473726461}" sibTransId="{551E2E5B-0CA6-44B6-9A0A-768E1E3257B3}"/>
    <dgm:cxn modelId="{1F10D90F-F7AC-4B7E-A8F5-9074ABA7E0F8}" type="presOf" srcId="{360AA3C7-4629-465A-B7F8-275475CA8DD1}" destId="{7513656D-6487-4D90-A307-32C32913604F}" srcOrd="0" destOrd="0" presId="urn:microsoft.com/office/officeart/2005/8/layout/chevron2"/>
    <dgm:cxn modelId="{FD143F17-CC7A-4DE4-BDB6-916A8012FDB6}" srcId="{0F0191E0-35CF-49AD-8B34-3BA10A3D3B3B}" destId="{12AD5112-B248-4775-B5A2-30FB8A5A04FC}" srcOrd="3" destOrd="0" parTransId="{4BF32A0B-E9CC-4BFA-8D45-1233C3861BEC}" sibTransId="{185D6901-08EC-4EDF-AE8F-16562E394D94}"/>
    <dgm:cxn modelId="{6DE4621A-A9BB-4CDF-9B61-76B7FC3055DE}" srcId="{0F0191E0-35CF-49AD-8B34-3BA10A3D3B3B}" destId="{F673A00D-F724-4BBC-BEC8-B0557CB7957E}" srcOrd="2" destOrd="0" parTransId="{75F6FB95-FDD3-474A-9A78-8769770A3B1A}" sibTransId="{209B1694-7A97-49AA-A68A-2AA65429C30D}"/>
    <dgm:cxn modelId="{056A9222-0582-4733-9010-C1225B51B2B4}" type="presOf" srcId="{C40FFC10-03A3-44C9-893B-1036686459A3}" destId="{56CB3175-4F52-4B86-907A-E0627C027CB7}" srcOrd="0" destOrd="0" presId="urn:microsoft.com/office/officeart/2005/8/layout/chevron2"/>
    <dgm:cxn modelId="{68D3A82F-B802-4D84-835F-0E9F0628C37F}" type="presOf" srcId="{F673A00D-F724-4BBC-BEC8-B0557CB7957E}" destId="{A8F8C9D4-AB0A-4348-BD0A-1A914C772D46}" srcOrd="0" destOrd="0" presId="urn:microsoft.com/office/officeart/2005/8/layout/chevron2"/>
    <dgm:cxn modelId="{A6325E32-C4AB-455C-80D3-83A75A6348CE}" type="presOf" srcId="{F9D4ACA9-31B5-4C15-B009-0299AC47760B}" destId="{B8713D58-6DD1-4ABE-A2D2-297133A2E271}" srcOrd="0" destOrd="0" presId="urn:microsoft.com/office/officeart/2005/8/layout/chevron2"/>
    <dgm:cxn modelId="{9D3EDF34-E03A-476B-889D-10FA1EEB98A9}" srcId="{0F0191E0-35CF-49AD-8B34-3BA10A3D3B3B}" destId="{59891C79-1AD5-478D-B43E-4A832734F0C2}" srcOrd="6" destOrd="0" parTransId="{A0B7B7DE-932C-43EC-8B86-AD3E26ECDD17}" sibTransId="{B3D18E7B-E636-4611-B69A-DE165CFC3EF6}"/>
    <dgm:cxn modelId="{2909AF37-C9ED-48C4-9718-6D851AF5A347}" srcId="{0F0191E0-35CF-49AD-8B34-3BA10A3D3B3B}" destId="{F9D4ACA9-31B5-4C15-B009-0299AC47760B}" srcOrd="0" destOrd="0" parTransId="{F5D2C20E-00B6-4D32-8D9B-46097C072D87}" sibTransId="{7D87FDBE-0596-433E-B2C5-748EFF5549A3}"/>
    <dgm:cxn modelId="{0329AF40-A90B-423A-826E-96E4D19A0790}" srcId="{0F0191E0-35CF-49AD-8B34-3BA10A3D3B3B}" destId="{A8FD9537-0785-417A-93ED-7543F7377671}" srcOrd="1" destOrd="0" parTransId="{B4F48D9C-396F-4094-A63C-B40A1CE878B8}" sibTransId="{49B266E1-E8B4-4843-AB2C-B65D3B6880DA}"/>
    <dgm:cxn modelId="{748D0D5D-E963-4C3C-94B3-FFB993E2ED54}" type="presOf" srcId="{304743E3-D95E-4BA8-A2F4-178AB4D181C9}" destId="{3053347B-DA71-4BA2-B403-9DFB579E7ADA}" srcOrd="0" destOrd="0" presId="urn:microsoft.com/office/officeart/2005/8/layout/chevron2"/>
    <dgm:cxn modelId="{06BA6C47-95DC-4C32-8D8C-2AE8B93F5DA2}" type="presOf" srcId="{40F80EFB-9D86-40D9-A97C-531AE4C7C479}" destId="{7E06B944-6CF3-4B5D-A170-DD3928C37840}" srcOrd="0" destOrd="0" presId="urn:microsoft.com/office/officeart/2005/8/layout/chevron2"/>
    <dgm:cxn modelId="{07F4EB4C-2211-4AB5-90E6-CEC603387E9A}" type="presOf" srcId="{030C27DB-05BB-473B-8364-016C4B8F14E1}" destId="{79487B75-3AA8-46AF-A115-BD36C658C1CA}" srcOrd="0" destOrd="0" presId="urn:microsoft.com/office/officeart/2005/8/layout/chevron2"/>
    <dgm:cxn modelId="{FB8AEE6D-668D-448A-BF88-F5754674AE3E}" type="presOf" srcId="{0F0191E0-35CF-49AD-8B34-3BA10A3D3B3B}" destId="{D47EE1A7-0F3A-4E41-BE40-1DF1BC72F1B2}" srcOrd="0" destOrd="0" presId="urn:microsoft.com/office/officeart/2005/8/layout/chevron2"/>
    <dgm:cxn modelId="{670A0851-D0D7-4DC7-889E-3C8FAFABD7E0}" srcId="{A8FD9537-0785-417A-93ED-7543F7377671}" destId="{030C27DB-05BB-473B-8364-016C4B8F14E1}" srcOrd="0" destOrd="0" parTransId="{979ADD49-6C48-47C9-BF45-67F44C54D46A}" sibTransId="{325DF170-3CE1-4676-98B9-FF2B21875C8B}"/>
    <dgm:cxn modelId="{99392F71-752E-40F1-B52D-A54D069363CA}" type="presOf" srcId="{FD20A87D-9D33-4D5A-B90A-365C3A49861C}" destId="{F09354AD-F5F6-4F4E-8D24-5968AD62CB70}" srcOrd="0" destOrd="0" presId="urn:microsoft.com/office/officeart/2005/8/layout/chevron2"/>
    <dgm:cxn modelId="{7FA31158-1B3F-4409-A058-677A32448B2C}" srcId="{2D3758FC-1908-4B91-9DA6-1821FF408CAE}" destId="{A3CC6173-A67E-4B72-B434-3BDC4EF80A28}" srcOrd="0" destOrd="0" parTransId="{E114AEF8-1457-4B45-A9E2-CAA6CFC2F94B}" sibTransId="{9D8E9CDA-89F0-4EE5-A287-776CBB214223}"/>
    <dgm:cxn modelId="{8623287B-78CA-4CD1-842E-0DAD35BCEA1B}" srcId="{360AA3C7-4629-465A-B7F8-275475CA8DD1}" destId="{40F80EFB-9D86-40D9-A97C-531AE4C7C479}" srcOrd="0" destOrd="0" parTransId="{01F93249-99CC-442C-9725-5A14A8CC25F3}" sibTransId="{C43C5030-72BF-45B5-ACF9-0FA63D1DC522}"/>
    <dgm:cxn modelId="{5A7BE083-E1F9-4929-B065-396D02551038}" type="presOf" srcId="{56C8C362-E630-48CB-9444-558D2A1BC968}" destId="{22348CD9-784C-4FFF-BE02-7E43FD2E71F1}" srcOrd="0" destOrd="0" presId="urn:microsoft.com/office/officeart/2005/8/layout/chevron2"/>
    <dgm:cxn modelId="{E34E0D84-687E-4278-A846-C49737CE4769}" type="presOf" srcId="{A8FD9537-0785-417A-93ED-7543F7377671}" destId="{68D5135C-108C-4C43-AD37-57BD7145FDD2}" srcOrd="0" destOrd="0" presId="urn:microsoft.com/office/officeart/2005/8/layout/chevron2"/>
    <dgm:cxn modelId="{23A36B98-6432-4053-8171-5BC5ADD15774}" srcId="{F9D4ACA9-31B5-4C15-B009-0299AC47760B}" destId="{C40FFC10-03A3-44C9-893B-1036686459A3}" srcOrd="0" destOrd="0" parTransId="{4F613540-F62E-49CF-BD92-72F7A0DFE6E7}" sibTransId="{729CB201-E877-4C1A-9BE6-BC08A5CF5505}"/>
    <dgm:cxn modelId="{C32C62AB-20C0-4E5E-90A3-DFDADC72E979}" srcId="{56C8C362-E630-48CB-9444-558D2A1BC968}" destId="{304743E3-D95E-4BA8-A2F4-178AB4D181C9}" srcOrd="0" destOrd="0" parTransId="{C6AFBC4A-DCFE-48BD-8385-22A23A1947C1}" sibTransId="{B1F95881-1310-4BE7-848A-C6B122B64409}"/>
    <dgm:cxn modelId="{B35E33B8-EFC7-41CD-93FB-2C43237AFE32}" type="presOf" srcId="{A3CC6173-A67E-4B72-B434-3BDC4EF80A28}" destId="{222D0F7E-BE42-4249-BD06-C3503A4BE8EA}" srcOrd="0" destOrd="0" presId="urn:microsoft.com/office/officeart/2005/8/layout/chevron2"/>
    <dgm:cxn modelId="{39812DC9-1CE1-47F6-B18D-C4A19F21F770}" type="presOf" srcId="{2D3758FC-1908-4B91-9DA6-1821FF408CAE}" destId="{1A6F87C0-849D-4C24-92E5-EB49DB985698}" srcOrd="0" destOrd="0" presId="urn:microsoft.com/office/officeart/2005/8/layout/chevron2"/>
    <dgm:cxn modelId="{FB607DCA-B7E3-4B60-97D3-EF7002ACD707}" type="presOf" srcId="{7616AC7B-8DCD-4577-A889-19C101BE7BAF}" destId="{0EE41B62-2A48-43EA-9A96-742C278718E0}" srcOrd="0" destOrd="0" presId="urn:microsoft.com/office/officeart/2005/8/layout/chevron2"/>
    <dgm:cxn modelId="{AFA5E4CA-76BE-450A-9466-9B73A59D18AE}" srcId="{59891C79-1AD5-478D-B43E-4A832734F0C2}" destId="{D2A26EA2-4EE0-4BFD-87AE-B09C7970BB1F}" srcOrd="0" destOrd="0" parTransId="{348E85FC-5F87-40DB-89CC-189B313B03C9}" sibTransId="{61530C88-80C0-405E-8A44-3C5225E83B0F}"/>
    <dgm:cxn modelId="{82000BCD-209D-4A1F-A56E-AB37122D11F0}" srcId="{F673A00D-F724-4BBC-BEC8-B0557CB7957E}" destId="{FD20A87D-9D33-4D5A-B90A-365C3A49861C}" srcOrd="0" destOrd="0" parTransId="{9415D571-C386-4738-BF56-84F2C3C35062}" sibTransId="{186A1F0C-0767-4E2E-82A4-D2FF3B37CBF8}"/>
    <dgm:cxn modelId="{2D661EE3-4CB2-4375-81D1-DD2C87CF54EA}" type="presOf" srcId="{12AD5112-B248-4775-B5A2-30FB8A5A04FC}" destId="{79CE8549-B34D-488F-95DF-F2428A51A166}" srcOrd="0" destOrd="0" presId="urn:microsoft.com/office/officeart/2005/8/layout/chevron2"/>
    <dgm:cxn modelId="{0A3564F9-533B-4C48-BDBF-C384967F124F}" srcId="{0F0191E0-35CF-49AD-8B34-3BA10A3D3B3B}" destId="{56C8C362-E630-48CB-9444-558D2A1BC968}" srcOrd="5" destOrd="0" parTransId="{1DCC2175-3266-44D9-BB34-383B771CB20B}" sibTransId="{E3841010-FF69-4C61-BD31-AE5ED8C3B2E7}"/>
    <dgm:cxn modelId="{069ABDFC-0283-4AEE-981A-D23D77A1BEE3}" type="presOf" srcId="{D2A26EA2-4EE0-4BFD-87AE-B09C7970BB1F}" destId="{D9B0FC60-33C9-4424-A41F-D0BEE26FA971}" srcOrd="0" destOrd="0" presId="urn:microsoft.com/office/officeart/2005/8/layout/chevron2"/>
    <dgm:cxn modelId="{885FEFFC-3876-480E-B230-6FD668B2E8E2}" srcId="{0F0191E0-35CF-49AD-8B34-3BA10A3D3B3B}" destId="{360AA3C7-4629-465A-B7F8-275475CA8DD1}" srcOrd="7" destOrd="0" parTransId="{FB99C7FC-F625-43A2-BF80-82F2440DBFD1}" sibTransId="{0FF2C49E-4DBE-4412-BD23-08B6D59C8D3D}"/>
    <dgm:cxn modelId="{45E0A5FE-75DF-4A5F-A31F-5142E288FCC5}" type="presOf" srcId="{59891C79-1AD5-478D-B43E-4A832734F0C2}" destId="{DFDDC890-0BA9-4A11-A5CA-80D7627480EC}" srcOrd="0" destOrd="0" presId="urn:microsoft.com/office/officeart/2005/8/layout/chevron2"/>
    <dgm:cxn modelId="{E0C6EFBF-CF4D-4FFC-AB69-8FAAF5E982A0}" type="presParOf" srcId="{D47EE1A7-0F3A-4E41-BE40-1DF1BC72F1B2}" destId="{509D56CF-0946-4D86-B4C9-F2F47F2FD1C3}" srcOrd="0" destOrd="0" presId="urn:microsoft.com/office/officeart/2005/8/layout/chevron2"/>
    <dgm:cxn modelId="{AF57FBC5-1400-40D1-AFA5-33D9B008383E}" type="presParOf" srcId="{509D56CF-0946-4D86-B4C9-F2F47F2FD1C3}" destId="{B8713D58-6DD1-4ABE-A2D2-297133A2E271}" srcOrd="0" destOrd="0" presId="urn:microsoft.com/office/officeart/2005/8/layout/chevron2"/>
    <dgm:cxn modelId="{65B22964-29F8-4813-8F81-8B368C495AA7}" type="presParOf" srcId="{509D56CF-0946-4D86-B4C9-F2F47F2FD1C3}" destId="{56CB3175-4F52-4B86-907A-E0627C027CB7}" srcOrd="1" destOrd="0" presId="urn:microsoft.com/office/officeart/2005/8/layout/chevron2"/>
    <dgm:cxn modelId="{26555BBB-39A6-43EF-98A3-763790765C33}" type="presParOf" srcId="{D47EE1A7-0F3A-4E41-BE40-1DF1BC72F1B2}" destId="{B6F9FAF3-E89E-4F89-8CB3-BE8E2C36C564}" srcOrd="1" destOrd="0" presId="urn:microsoft.com/office/officeart/2005/8/layout/chevron2"/>
    <dgm:cxn modelId="{654C2CCF-4B00-431C-9711-5585300DCFD0}" type="presParOf" srcId="{D47EE1A7-0F3A-4E41-BE40-1DF1BC72F1B2}" destId="{39B44221-5AAE-41C7-98F1-200EE634CE79}" srcOrd="2" destOrd="0" presId="urn:microsoft.com/office/officeart/2005/8/layout/chevron2"/>
    <dgm:cxn modelId="{346CE4C1-1B6A-47D0-A55E-1022AD6B757C}" type="presParOf" srcId="{39B44221-5AAE-41C7-98F1-200EE634CE79}" destId="{68D5135C-108C-4C43-AD37-57BD7145FDD2}" srcOrd="0" destOrd="0" presId="urn:microsoft.com/office/officeart/2005/8/layout/chevron2"/>
    <dgm:cxn modelId="{34726073-0D24-4AB5-B772-D7E5E138C1A9}" type="presParOf" srcId="{39B44221-5AAE-41C7-98F1-200EE634CE79}" destId="{79487B75-3AA8-46AF-A115-BD36C658C1CA}" srcOrd="1" destOrd="0" presId="urn:microsoft.com/office/officeart/2005/8/layout/chevron2"/>
    <dgm:cxn modelId="{FCABEF20-615E-492F-981D-40443294D02D}" type="presParOf" srcId="{D47EE1A7-0F3A-4E41-BE40-1DF1BC72F1B2}" destId="{9B6357EF-878B-4CCD-B52C-D7EDFD1A0348}" srcOrd="3" destOrd="0" presId="urn:microsoft.com/office/officeart/2005/8/layout/chevron2"/>
    <dgm:cxn modelId="{91189EAB-0A66-45A4-AFC9-1178AF84A703}" type="presParOf" srcId="{D47EE1A7-0F3A-4E41-BE40-1DF1BC72F1B2}" destId="{ABE66DEA-C348-41C9-B609-DC27D47CC617}" srcOrd="4" destOrd="0" presId="urn:microsoft.com/office/officeart/2005/8/layout/chevron2"/>
    <dgm:cxn modelId="{8A865F33-1E00-4912-A691-363DAB654912}" type="presParOf" srcId="{ABE66DEA-C348-41C9-B609-DC27D47CC617}" destId="{A8F8C9D4-AB0A-4348-BD0A-1A914C772D46}" srcOrd="0" destOrd="0" presId="urn:microsoft.com/office/officeart/2005/8/layout/chevron2"/>
    <dgm:cxn modelId="{26F7DB4E-316E-4950-B3F2-01B3F3090AE2}" type="presParOf" srcId="{ABE66DEA-C348-41C9-B609-DC27D47CC617}" destId="{F09354AD-F5F6-4F4E-8D24-5968AD62CB70}" srcOrd="1" destOrd="0" presId="urn:microsoft.com/office/officeart/2005/8/layout/chevron2"/>
    <dgm:cxn modelId="{C5E72A58-FEE9-4944-960A-715577A94444}" type="presParOf" srcId="{D47EE1A7-0F3A-4E41-BE40-1DF1BC72F1B2}" destId="{37408385-E857-4F15-9AB5-D35EC9DD4A56}" srcOrd="5" destOrd="0" presId="urn:microsoft.com/office/officeart/2005/8/layout/chevron2"/>
    <dgm:cxn modelId="{C2B83873-5ACD-4CE3-99B5-8E6B4E59A210}" type="presParOf" srcId="{D47EE1A7-0F3A-4E41-BE40-1DF1BC72F1B2}" destId="{C0E18441-0937-4F97-81EE-42C872F039E3}" srcOrd="6" destOrd="0" presId="urn:microsoft.com/office/officeart/2005/8/layout/chevron2"/>
    <dgm:cxn modelId="{1E28EECD-42A6-47A8-8325-C2121960AD00}" type="presParOf" srcId="{C0E18441-0937-4F97-81EE-42C872F039E3}" destId="{79CE8549-B34D-488F-95DF-F2428A51A166}" srcOrd="0" destOrd="0" presId="urn:microsoft.com/office/officeart/2005/8/layout/chevron2"/>
    <dgm:cxn modelId="{1D8DFC4E-0E0E-45CF-91D3-D6A6DAABC734}" type="presParOf" srcId="{C0E18441-0937-4F97-81EE-42C872F039E3}" destId="{0EE41B62-2A48-43EA-9A96-742C278718E0}" srcOrd="1" destOrd="0" presId="urn:microsoft.com/office/officeart/2005/8/layout/chevron2"/>
    <dgm:cxn modelId="{E6007ED4-018E-4931-B5A1-43A77FB33E35}" type="presParOf" srcId="{D47EE1A7-0F3A-4E41-BE40-1DF1BC72F1B2}" destId="{F4E2F6A2-7D3B-424F-A8C9-DE9CAE738E85}" srcOrd="7" destOrd="0" presId="urn:microsoft.com/office/officeart/2005/8/layout/chevron2"/>
    <dgm:cxn modelId="{C5A6921C-33F6-4E69-B9C3-224C0FFF124A}" type="presParOf" srcId="{D47EE1A7-0F3A-4E41-BE40-1DF1BC72F1B2}" destId="{64C94FE4-17EB-42F9-A53C-8316A967436A}" srcOrd="8" destOrd="0" presId="urn:microsoft.com/office/officeart/2005/8/layout/chevron2"/>
    <dgm:cxn modelId="{332F6576-4A14-4F4B-A1B5-E803E44E10EB}" type="presParOf" srcId="{64C94FE4-17EB-42F9-A53C-8316A967436A}" destId="{1A6F87C0-849D-4C24-92E5-EB49DB985698}" srcOrd="0" destOrd="0" presId="urn:microsoft.com/office/officeart/2005/8/layout/chevron2"/>
    <dgm:cxn modelId="{9B37E073-8D1B-468D-82EC-86861B40A864}" type="presParOf" srcId="{64C94FE4-17EB-42F9-A53C-8316A967436A}" destId="{222D0F7E-BE42-4249-BD06-C3503A4BE8EA}" srcOrd="1" destOrd="0" presId="urn:microsoft.com/office/officeart/2005/8/layout/chevron2"/>
    <dgm:cxn modelId="{75539EEA-BCB2-4E30-A3D6-E2DFC2EB5966}" type="presParOf" srcId="{D47EE1A7-0F3A-4E41-BE40-1DF1BC72F1B2}" destId="{D94BAA71-64A3-4D2B-951F-C4ACAC6C994F}" srcOrd="9" destOrd="0" presId="urn:microsoft.com/office/officeart/2005/8/layout/chevron2"/>
    <dgm:cxn modelId="{C244EEEB-FAB4-429D-9878-8574C8FE9719}" type="presParOf" srcId="{D47EE1A7-0F3A-4E41-BE40-1DF1BC72F1B2}" destId="{E183F890-4E5E-4CF6-98A1-AC03AB63ED92}" srcOrd="10" destOrd="0" presId="urn:microsoft.com/office/officeart/2005/8/layout/chevron2"/>
    <dgm:cxn modelId="{FEAD0449-9419-40D7-80C6-9335A43C7A4C}" type="presParOf" srcId="{E183F890-4E5E-4CF6-98A1-AC03AB63ED92}" destId="{22348CD9-784C-4FFF-BE02-7E43FD2E71F1}" srcOrd="0" destOrd="0" presId="urn:microsoft.com/office/officeart/2005/8/layout/chevron2"/>
    <dgm:cxn modelId="{1CCF50E1-7025-49A3-ABF7-A966CD85BB46}" type="presParOf" srcId="{E183F890-4E5E-4CF6-98A1-AC03AB63ED92}" destId="{3053347B-DA71-4BA2-B403-9DFB579E7ADA}" srcOrd="1" destOrd="0" presId="urn:microsoft.com/office/officeart/2005/8/layout/chevron2"/>
    <dgm:cxn modelId="{53B934E6-32ED-4D72-9BDB-DF1B27E8134F}" type="presParOf" srcId="{D47EE1A7-0F3A-4E41-BE40-1DF1BC72F1B2}" destId="{025B498D-401C-40AE-AD4A-516ADAB15637}" srcOrd="11" destOrd="0" presId="urn:microsoft.com/office/officeart/2005/8/layout/chevron2"/>
    <dgm:cxn modelId="{93C2E9A6-3AA7-439C-B131-AB8857631219}" type="presParOf" srcId="{D47EE1A7-0F3A-4E41-BE40-1DF1BC72F1B2}" destId="{45A3D973-A065-4758-A76A-88122EBC2B14}" srcOrd="12" destOrd="0" presId="urn:microsoft.com/office/officeart/2005/8/layout/chevron2"/>
    <dgm:cxn modelId="{AFA6F24A-ED3B-45C9-9DD3-CBC37CA629D3}" type="presParOf" srcId="{45A3D973-A065-4758-A76A-88122EBC2B14}" destId="{DFDDC890-0BA9-4A11-A5CA-80D7627480EC}" srcOrd="0" destOrd="0" presId="urn:microsoft.com/office/officeart/2005/8/layout/chevron2"/>
    <dgm:cxn modelId="{7F248E9F-202D-4FE2-B7CB-34C6C0CC1EA1}" type="presParOf" srcId="{45A3D973-A065-4758-A76A-88122EBC2B14}" destId="{D9B0FC60-33C9-4424-A41F-D0BEE26FA971}" srcOrd="1" destOrd="0" presId="urn:microsoft.com/office/officeart/2005/8/layout/chevron2"/>
    <dgm:cxn modelId="{8C4DD097-14E2-425A-B6C3-53D9D230CCBF}" type="presParOf" srcId="{D47EE1A7-0F3A-4E41-BE40-1DF1BC72F1B2}" destId="{B576312C-D8A3-4DBF-A761-54AD8F7681ED}" srcOrd="13" destOrd="0" presId="urn:microsoft.com/office/officeart/2005/8/layout/chevron2"/>
    <dgm:cxn modelId="{89DBE37B-BFC1-44EE-BCD0-140395517B3E}" type="presParOf" srcId="{D47EE1A7-0F3A-4E41-BE40-1DF1BC72F1B2}" destId="{3E6567E8-76F3-4317-8F51-F5ABF10A3753}" srcOrd="14" destOrd="0" presId="urn:microsoft.com/office/officeart/2005/8/layout/chevron2"/>
    <dgm:cxn modelId="{FB08CA63-9D83-41A3-B8E7-38E123DC31FF}" type="presParOf" srcId="{3E6567E8-76F3-4317-8F51-F5ABF10A3753}" destId="{7513656D-6487-4D90-A307-32C32913604F}" srcOrd="0" destOrd="0" presId="urn:microsoft.com/office/officeart/2005/8/layout/chevron2"/>
    <dgm:cxn modelId="{23F9C9F3-9312-4A3D-81CC-71A6B3489E55}" type="presParOf" srcId="{3E6567E8-76F3-4317-8F51-F5ABF10A3753}" destId="{7E06B944-6CF3-4B5D-A170-DD3928C378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9C2CF6-1E40-461D-BB68-36322D36D75B}" type="doc">
      <dgm:prSet loTypeId="urn:microsoft.com/office/officeart/2005/8/layout/vList3" loCatId="list" qsTypeId="urn:microsoft.com/office/officeart/2005/8/quickstyle/3d2" qsCatId="3D" csTypeId="urn:microsoft.com/office/officeart/2005/8/colors/accent1_1" csCatId="accent1" phldr="1"/>
      <dgm:spPr/>
    </dgm:pt>
    <dgm:pt modelId="{4A8A6AE6-55A7-4114-A243-AB6B452C08DA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У випадку виробничої необхідності засідання проводиться в онлайн форматі                         з використанням засобів </a:t>
          </a:r>
          <a:r>
            <a:rPr lang="uk-UA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відеозв’язку</a:t>
          </a: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 в режимі реального часу </a:t>
          </a:r>
        </a:p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(за допомогою застосунку «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Microsoft Teams</a:t>
          </a: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» програмного пакету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Office</a:t>
          </a: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 365)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327CE1-C208-4BB5-8562-A131484BF05A}" type="parTrans" cxnId="{7C61A45D-E3BB-41B4-BDD6-B1DA15D1228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81902-A5CF-4BD9-9151-0E31D3DB8056}" type="sibTrans" cxnId="{7C61A45D-E3BB-41B4-BDD6-B1DA15D1228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262DEC-26EF-40E5-AC43-ECD6BF0FD5CA}">
      <dgm:prSet phldrT="[Текст]"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Обговорення дисертації повинно мати характер відкритої наукової дискусії, в якій зобов’язані взяти участь головуючий та рецензенти, а також не менше половини присутніх на засіданні</a:t>
          </a: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. Під час презентації здобувачем наукових результатів дисертації та її обговорення забезпечується </a:t>
          </a:r>
          <a:r>
            <a:rPr lang="uk-UA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аудіофіксація</a:t>
          </a:r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 (запис фонограми) та/або </a:t>
          </a:r>
          <a:r>
            <a:rPr lang="uk-UA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відеофіксація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0E5791-B5CC-493E-BDDA-F164A09C49E6}" type="parTrans" cxnId="{7FEDE6EF-F201-4C80-9D34-C6E34D2C231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06BC3F-A479-43EF-9193-0D922ACB1BB1}" type="sibTrans" cxnId="{7FEDE6EF-F201-4C80-9D34-C6E34D2C2310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F6B13-AEEE-468F-B8F7-63E5AC1B58C3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 обговорення та проведення презентації відображаються у                               </a:t>
          </a:r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висновку про наукову новизну, теоретичне та практичне значення результатів дисертації</a:t>
          </a: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, який підписується головуючим на засіданні структурного підрозділу (кафедри) Університету (у 2 примірниках) </a:t>
          </a:r>
        </a:p>
      </dgm:t>
    </dgm:pt>
    <dgm:pt modelId="{9E43454D-8ACA-4E29-923F-F90BD3271D69}" type="parTrans" cxnId="{19A5D087-01F7-4AC4-9C59-165E03ED3E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1FACB-B758-498F-8B23-2168A65EEF0B}" type="sibTrans" cxnId="{19A5D087-01F7-4AC4-9C59-165E03ED3E18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AF4B22-78FC-434A-B63A-748CA1624B71}" type="pres">
      <dgm:prSet presAssocID="{849C2CF6-1E40-461D-BB68-36322D36D75B}" presName="linearFlow" presStyleCnt="0">
        <dgm:presLayoutVars>
          <dgm:dir/>
          <dgm:resizeHandles val="exact"/>
        </dgm:presLayoutVars>
      </dgm:prSet>
      <dgm:spPr/>
    </dgm:pt>
    <dgm:pt modelId="{772AB1C2-CC8D-45B3-A701-17D2D1B95F97}" type="pres">
      <dgm:prSet presAssocID="{4A8A6AE6-55A7-4114-A243-AB6B452C08DA}" presName="composite" presStyleCnt="0"/>
      <dgm:spPr/>
    </dgm:pt>
    <dgm:pt modelId="{12F778B2-C7E3-43F1-8E50-C0022F4448F3}" type="pres">
      <dgm:prSet presAssocID="{4A8A6AE6-55A7-4114-A243-AB6B452C08DA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A4A66AF9-536D-4A11-BA7A-EB8BF250494B}" type="pres">
      <dgm:prSet presAssocID="{4A8A6AE6-55A7-4114-A243-AB6B452C08DA}" presName="txShp" presStyleLbl="node1" presStyleIdx="0" presStyleCnt="3">
        <dgm:presLayoutVars>
          <dgm:bulletEnabled val="1"/>
        </dgm:presLayoutVars>
      </dgm:prSet>
      <dgm:spPr/>
    </dgm:pt>
    <dgm:pt modelId="{8B32D96E-C04F-437B-BCEE-9B7C5FA8C04E}" type="pres">
      <dgm:prSet presAssocID="{EF681902-A5CF-4BD9-9151-0E31D3DB8056}" presName="spacing" presStyleCnt="0"/>
      <dgm:spPr/>
    </dgm:pt>
    <dgm:pt modelId="{243919BF-76C3-43C6-B3C2-27E3EA7E2DFE}" type="pres">
      <dgm:prSet presAssocID="{82262DEC-26EF-40E5-AC43-ECD6BF0FD5CA}" presName="composite" presStyleCnt="0"/>
      <dgm:spPr/>
    </dgm:pt>
    <dgm:pt modelId="{9F9A1186-6FCA-45D5-86B8-746682C3263A}" type="pres">
      <dgm:prSet presAssocID="{82262DEC-26EF-40E5-AC43-ECD6BF0FD5CA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B5B09917-5454-48FD-BCCE-8EBE032EC3AB}" type="pres">
      <dgm:prSet presAssocID="{82262DEC-26EF-40E5-AC43-ECD6BF0FD5CA}" presName="txShp" presStyleLbl="node1" presStyleIdx="1" presStyleCnt="3">
        <dgm:presLayoutVars>
          <dgm:bulletEnabled val="1"/>
        </dgm:presLayoutVars>
      </dgm:prSet>
      <dgm:spPr/>
    </dgm:pt>
    <dgm:pt modelId="{732ECDBD-5804-46AE-9C85-4BA5A9E1F193}" type="pres">
      <dgm:prSet presAssocID="{2506BC3F-A479-43EF-9193-0D922ACB1BB1}" presName="spacing" presStyleCnt="0"/>
      <dgm:spPr/>
    </dgm:pt>
    <dgm:pt modelId="{839457D4-AC37-40CE-B706-4D3B33489F43}" type="pres">
      <dgm:prSet presAssocID="{914F6B13-AEEE-468F-B8F7-63E5AC1B58C3}" presName="composite" presStyleCnt="0"/>
      <dgm:spPr/>
    </dgm:pt>
    <dgm:pt modelId="{27FE93F2-7256-4C9F-8A6C-54062286C1F2}" type="pres">
      <dgm:prSet presAssocID="{914F6B13-AEEE-468F-B8F7-63E5AC1B58C3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F3C9C840-A542-4FEC-B056-D0DFB52A3218}" type="pres">
      <dgm:prSet presAssocID="{914F6B13-AEEE-468F-B8F7-63E5AC1B58C3}" presName="txShp" presStyleLbl="node1" presStyleIdx="2" presStyleCnt="3">
        <dgm:presLayoutVars>
          <dgm:bulletEnabled val="1"/>
        </dgm:presLayoutVars>
      </dgm:prSet>
      <dgm:spPr/>
    </dgm:pt>
  </dgm:ptLst>
  <dgm:cxnLst>
    <dgm:cxn modelId="{64DB8224-B379-45A2-8FDF-5A58BD733853}" type="presOf" srcId="{914F6B13-AEEE-468F-B8F7-63E5AC1B58C3}" destId="{F3C9C840-A542-4FEC-B056-D0DFB52A3218}" srcOrd="0" destOrd="0" presId="urn:microsoft.com/office/officeart/2005/8/layout/vList3"/>
    <dgm:cxn modelId="{7C61A45D-E3BB-41B4-BDD6-B1DA15D12288}" srcId="{849C2CF6-1E40-461D-BB68-36322D36D75B}" destId="{4A8A6AE6-55A7-4114-A243-AB6B452C08DA}" srcOrd="0" destOrd="0" parTransId="{3E327CE1-C208-4BB5-8562-A131484BF05A}" sibTransId="{EF681902-A5CF-4BD9-9151-0E31D3DB8056}"/>
    <dgm:cxn modelId="{25619248-EE80-44DA-A60B-46028304F36E}" type="presOf" srcId="{4A8A6AE6-55A7-4114-A243-AB6B452C08DA}" destId="{A4A66AF9-536D-4A11-BA7A-EB8BF250494B}" srcOrd="0" destOrd="0" presId="urn:microsoft.com/office/officeart/2005/8/layout/vList3"/>
    <dgm:cxn modelId="{4C906F58-E283-4446-9FDD-706882B18481}" type="presOf" srcId="{82262DEC-26EF-40E5-AC43-ECD6BF0FD5CA}" destId="{B5B09917-5454-48FD-BCCE-8EBE032EC3AB}" srcOrd="0" destOrd="0" presId="urn:microsoft.com/office/officeart/2005/8/layout/vList3"/>
    <dgm:cxn modelId="{19A5D087-01F7-4AC4-9C59-165E03ED3E18}" srcId="{849C2CF6-1E40-461D-BB68-36322D36D75B}" destId="{914F6B13-AEEE-468F-B8F7-63E5AC1B58C3}" srcOrd="2" destOrd="0" parTransId="{9E43454D-8ACA-4E29-923F-F90BD3271D69}" sibTransId="{1051FACB-B758-498F-8B23-2168A65EEF0B}"/>
    <dgm:cxn modelId="{7097D2ED-5145-493B-B965-2CA4F495473B}" type="presOf" srcId="{849C2CF6-1E40-461D-BB68-36322D36D75B}" destId="{B7AF4B22-78FC-434A-B63A-748CA1624B71}" srcOrd="0" destOrd="0" presId="urn:microsoft.com/office/officeart/2005/8/layout/vList3"/>
    <dgm:cxn modelId="{7FEDE6EF-F201-4C80-9D34-C6E34D2C2310}" srcId="{849C2CF6-1E40-461D-BB68-36322D36D75B}" destId="{82262DEC-26EF-40E5-AC43-ECD6BF0FD5CA}" srcOrd="1" destOrd="0" parTransId="{300E5791-B5CC-493E-BDDA-F164A09C49E6}" sibTransId="{2506BC3F-A479-43EF-9193-0D922ACB1BB1}"/>
    <dgm:cxn modelId="{19990B7C-1D6F-49D4-9C09-2B70F488F22D}" type="presParOf" srcId="{B7AF4B22-78FC-434A-B63A-748CA1624B71}" destId="{772AB1C2-CC8D-45B3-A701-17D2D1B95F97}" srcOrd="0" destOrd="0" presId="urn:microsoft.com/office/officeart/2005/8/layout/vList3"/>
    <dgm:cxn modelId="{4FC0FE3B-9B01-46B7-ACF4-532E2520A6E7}" type="presParOf" srcId="{772AB1C2-CC8D-45B3-A701-17D2D1B95F97}" destId="{12F778B2-C7E3-43F1-8E50-C0022F4448F3}" srcOrd="0" destOrd="0" presId="urn:microsoft.com/office/officeart/2005/8/layout/vList3"/>
    <dgm:cxn modelId="{56A61C38-02EB-4F14-8918-FC750346EFEE}" type="presParOf" srcId="{772AB1C2-CC8D-45B3-A701-17D2D1B95F97}" destId="{A4A66AF9-536D-4A11-BA7A-EB8BF250494B}" srcOrd="1" destOrd="0" presId="urn:microsoft.com/office/officeart/2005/8/layout/vList3"/>
    <dgm:cxn modelId="{2652318B-18F9-4489-980F-EA5F58960845}" type="presParOf" srcId="{B7AF4B22-78FC-434A-B63A-748CA1624B71}" destId="{8B32D96E-C04F-437B-BCEE-9B7C5FA8C04E}" srcOrd="1" destOrd="0" presId="urn:microsoft.com/office/officeart/2005/8/layout/vList3"/>
    <dgm:cxn modelId="{4E77747B-97CF-4308-B02C-3132C45FE541}" type="presParOf" srcId="{B7AF4B22-78FC-434A-B63A-748CA1624B71}" destId="{243919BF-76C3-43C6-B3C2-27E3EA7E2DFE}" srcOrd="2" destOrd="0" presId="urn:microsoft.com/office/officeart/2005/8/layout/vList3"/>
    <dgm:cxn modelId="{64907B79-8943-46AD-9925-1A3966CEE558}" type="presParOf" srcId="{243919BF-76C3-43C6-B3C2-27E3EA7E2DFE}" destId="{9F9A1186-6FCA-45D5-86B8-746682C3263A}" srcOrd="0" destOrd="0" presId="urn:microsoft.com/office/officeart/2005/8/layout/vList3"/>
    <dgm:cxn modelId="{4DB8DC87-92CD-48E2-ABCA-024CB1B4CDB2}" type="presParOf" srcId="{243919BF-76C3-43C6-B3C2-27E3EA7E2DFE}" destId="{B5B09917-5454-48FD-BCCE-8EBE032EC3AB}" srcOrd="1" destOrd="0" presId="urn:microsoft.com/office/officeart/2005/8/layout/vList3"/>
    <dgm:cxn modelId="{C078638A-E5B5-4603-8E7D-74EEAD827F62}" type="presParOf" srcId="{B7AF4B22-78FC-434A-B63A-748CA1624B71}" destId="{732ECDBD-5804-46AE-9C85-4BA5A9E1F193}" srcOrd="3" destOrd="0" presId="urn:microsoft.com/office/officeart/2005/8/layout/vList3"/>
    <dgm:cxn modelId="{52FB4C8E-1D27-4479-A475-8479D43023D6}" type="presParOf" srcId="{B7AF4B22-78FC-434A-B63A-748CA1624B71}" destId="{839457D4-AC37-40CE-B706-4D3B33489F43}" srcOrd="4" destOrd="0" presId="urn:microsoft.com/office/officeart/2005/8/layout/vList3"/>
    <dgm:cxn modelId="{50925B4E-583D-483A-8981-412F86507962}" type="presParOf" srcId="{839457D4-AC37-40CE-B706-4D3B33489F43}" destId="{27FE93F2-7256-4C9F-8A6C-54062286C1F2}" srcOrd="0" destOrd="0" presId="urn:microsoft.com/office/officeart/2005/8/layout/vList3"/>
    <dgm:cxn modelId="{9CFF3410-FA0C-46CE-835B-0EEA370BFBF2}" type="presParOf" srcId="{839457D4-AC37-40CE-B706-4D3B33489F43}" destId="{F3C9C840-A542-4FEC-B056-D0DFB52A321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DD9A82-A5A4-4AC8-9344-73C899EFB1D3}" type="doc">
      <dgm:prSet loTypeId="urn:microsoft.com/office/officeart/2005/8/layout/list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026C7425-8A7C-4048-BA50-CA2E8355EAEF}">
      <dgm:prSet phldrT="[Текст]" custT="1"/>
      <dgm:spPr/>
      <dgm:t>
        <a:bodyPr/>
        <a:lstStyle/>
        <a:p>
          <a:pPr algn="just"/>
          <a:r>
            <a:rPr lang="uk-UA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посилити контроль за виконанням індивідуальних планів роботи аспірантів </a:t>
          </a:r>
        </a:p>
      </dgm:t>
    </dgm:pt>
    <dgm:pt modelId="{D7477F54-2260-47BB-9193-B4612E1AA01E}" type="parTrans" cxnId="{EA496A92-67C9-4C8F-B752-1111C593D2B6}">
      <dgm:prSet/>
      <dgm:spPr/>
      <dgm:t>
        <a:bodyPr/>
        <a:lstStyle/>
        <a:p>
          <a:pPr algn="just"/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E22A4-F4AB-4B46-9FCA-690618A2F625}" type="sibTrans" cxnId="{EA496A92-67C9-4C8F-B752-1111C593D2B6}">
      <dgm:prSet/>
      <dgm:spPr/>
      <dgm:t>
        <a:bodyPr/>
        <a:lstStyle/>
        <a:p>
          <a:pPr algn="just"/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3C4485-F2D6-41CC-B4D4-75EA569C2A74}">
      <dgm:prSet phldrT="[Текст]" custT="1"/>
      <dgm:spPr/>
      <dgm:t>
        <a:bodyPr/>
        <a:lstStyle/>
        <a:p>
          <a:pPr algn="just"/>
          <a:r>
            <a:rPr lang="uk-UA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практикувати проведення семінарів-апробацій на кафедрах</a:t>
          </a:r>
        </a:p>
      </dgm:t>
    </dgm:pt>
    <dgm:pt modelId="{86048410-744A-45D1-85D5-18C5E63F991D}" type="parTrans" cxnId="{6D305C0C-3588-4EB0-94CF-707D6FEB6BC7}">
      <dgm:prSet/>
      <dgm:spPr/>
      <dgm:t>
        <a:bodyPr/>
        <a:lstStyle/>
        <a:p>
          <a:pPr algn="just"/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BE740-E36A-49AE-9B5B-232700BD7A2B}" type="sibTrans" cxnId="{6D305C0C-3588-4EB0-94CF-707D6FEB6BC7}">
      <dgm:prSet/>
      <dgm:spPr/>
      <dgm:t>
        <a:bodyPr/>
        <a:lstStyle/>
        <a:p>
          <a:pPr algn="just"/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7F747-6D2F-412C-93A6-3E2CF4C02D4E}">
      <dgm:prSet phldrT="[Текст]" custT="1"/>
      <dgm:spPr/>
      <dgm:t>
        <a:bodyPr/>
        <a:lstStyle/>
        <a:p>
          <a:pPr algn="just"/>
          <a:r>
            <a:rPr lang="uk-UA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запровадити звітування наукових керівників  на засіданні вченої ради Університету </a:t>
          </a:r>
        </a:p>
        <a:p>
          <a:pPr algn="just"/>
          <a:r>
            <a:rPr lang="uk-UA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uk-UA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п. 4.1. Положення про наукового керівника…</a:t>
          </a:r>
          <a:r>
            <a:rPr lang="uk-UA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A67DDF22-2A21-42E3-9A40-B45B3482304B}" type="parTrans" cxnId="{D26A99ED-63EE-4CC1-8048-EC86F9CE373B}">
      <dgm:prSet/>
      <dgm:spPr/>
      <dgm:t>
        <a:bodyPr/>
        <a:lstStyle/>
        <a:p>
          <a:pPr algn="just"/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ACAA9D-1FF8-4C7F-A45D-0FA9A94EB185}" type="sibTrans" cxnId="{D26A99ED-63EE-4CC1-8048-EC86F9CE373B}">
      <dgm:prSet/>
      <dgm:spPr/>
      <dgm:t>
        <a:bodyPr/>
        <a:lstStyle/>
        <a:p>
          <a:pPr algn="just"/>
          <a:endParaRPr lang="uk-UA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5B846-C04B-41B9-9521-038529274694}" type="pres">
      <dgm:prSet presAssocID="{CDDD9A82-A5A4-4AC8-9344-73C899EFB1D3}" presName="linear" presStyleCnt="0">
        <dgm:presLayoutVars>
          <dgm:dir/>
          <dgm:animLvl val="lvl"/>
          <dgm:resizeHandles val="exact"/>
        </dgm:presLayoutVars>
      </dgm:prSet>
      <dgm:spPr/>
    </dgm:pt>
    <dgm:pt modelId="{657EDB6A-129B-4F87-8F7E-DFB38DC42328}" type="pres">
      <dgm:prSet presAssocID="{026C7425-8A7C-4048-BA50-CA2E8355EAEF}" presName="parentLin" presStyleCnt="0"/>
      <dgm:spPr/>
    </dgm:pt>
    <dgm:pt modelId="{9991DADA-000C-415B-951C-4967B562F515}" type="pres">
      <dgm:prSet presAssocID="{026C7425-8A7C-4048-BA50-CA2E8355EAEF}" presName="parentLeftMargin" presStyleLbl="node1" presStyleIdx="0" presStyleCnt="3"/>
      <dgm:spPr/>
    </dgm:pt>
    <dgm:pt modelId="{7E27C634-B6E6-47D7-B872-1BB6C49C5527}" type="pres">
      <dgm:prSet presAssocID="{026C7425-8A7C-4048-BA50-CA2E8355EAE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CCE94E-D4BD-45EC-9181-2FC9BD2FBABF}" type="pres">
      <dgm:prSet presAssocID="{026C7425-8A7C-4048-BA50-CA2E8355EAEF}" presName="negativeSpace" presStyleCnt="0"/>
      <dgm:spPr/>
    </dgm:pt>
    <dgm:pt modelId="{2082A1FA-E7A0-4620-82FC-929E32455394}" type="pres">
      <dgm:prSet presAssocID="{026C7425-8A7C-4048-BA50-CA2E8355EAEF}" presName="childText" presStyleLbl="conFgAcc1" presStyleIdx="0" presStyleCnt="3">
        <dgm:presLayoutVars>
          <dgm:bulletEnabled val="1"/>
        </dgm:presLayoutVars>
      </dgm:prSet>
      <dgm:spPr/>
    </dgm:pt>
    <dgm:pt modelId="{D1C7935F-64B2-4258-A5D2-028E5AECBC7D}" type="pres">
      <dgm:prSet presAssocID="{C68E22A4-F4AB-4B46-9FCA-690618A2F625}" presName="spaceBetweenRectangles" presStyleCnt="0"/>
      <dgm:spPr/>
    </dgm:pt>
    <dgm:pt modelId="{35BB719D-E30F-45BC-910A-42BAEBF54FFB}" type="pres">
      <dgm:prSet presAssocID="{573C4485-F2D6-41CC-B4D4-75EA569C2A74}" presName="parentLin" presStyleCnt="0"/>
      <dgm:spPr/>
    </dgm:pt>
    <dgm:pt modelId="{5E7D6773-04A5-4290-9305-1261E77814BE}" type="pres">
      <dgm:prSet presAssocID="{573C4485-F2D6-41CC-B4D4-75EA569C2A74}" presName="parentLeftMargin" presStyleLbl="node1" presStyleIdx="0" presStyleCnt="3"/>
      <dgm:spPr/>
    </dgm:pt>
    <dgm:pt modelId="{009C21CA-7555-4585-98C3-3AD497579D12}" type="pres">
      <dgm:prSet presAssocID="{573C4485-F2D6-41CC-B4D4-75EA569C2A7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9187793-C6C0-425A-8BB9-61A4EB064F26}" type="pres">
      <dgm:prSet presAssocID="{573C4485-F2D6-41CC-B4D4-75EA569C2A74}" presName="negativeSpace" presStyleCnt="0"/>
      <dgm:spPr/>
    </dgm:pt>
    <dgm:pt modelId="{9672AA10-FF3B-4BD0-9616-27C7DFC92691}" type="pres">
      <dgm:prSet presAssocID="{573C4485-F2D6-41CC-B4D4-75EA569C2A74}" presName="childText" presStyleLbl="conFgAcc1" presStyleIdx="1" presStyleCnt="3">
        <dgm:presLayoutVars>
          <dgm:bulletEnabled val="1"/>
        </dgm:presLayoutVars>
      </dgm:prSet>
      <dgm:spPr/>
    </dgm:pt>
    <dgm:pt modelId="{2DC34C9E-246E-40D8-85A9-7E44F10A5BE0}" type="pres">
      <dgm:prSet presAssocID="{AC7BE740-E36A-49AE-9B5B-232700BD7A2B}" presName="spaceBetweenRectangles" presStyleCnt="0"/>
      <dgm:spPr/>
    </dgm:pt>
    <dgm:pt modelId="{32DB3F88-9B4A-4A92-BD89-2216F1D2B7C4}" type="pres">
      <dgm:prSet presAssocID="{A527F747-6D2F-412C-93A6-3E2CF4C02D4E}" presName="parentLin" presStyleCnt="0"/>
      <dgm:spPr/>
    </dgm:pt>
    <dgm:pt modelId="{DE911868-5468-4A81-8115-664F13C70CFF}" type="pres">
      <dgm:prSet presAssocID="{A527F747-6D2F-412C-93A6-3E2CF4C02D4E}" presName="parentLeftMargin" presStyleLbl="node1" presStyleIdx="1" presStyleCnt="3"/>
      <dgm:spPr/>
    </dgm:pt>
    <dgm:pt modelId="{767D8788-4B83-4B60-8E40-FC8CC0EEF2A8}" type="pres">
      <dgm:prSet presAssocID="{A527F747-6D2F-412C-93A6-3E2CF4C02D4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5105B57-8A3D-434C-8FEA-FDFBC2AA4FA1}" type="pres">
      <dgm:prSet presAssocID="{A527F747-6D2F-412C-93A6-3E2CF4C02D4E}" presName="negativeSpace" presStyleCnt="0"/>
      <dgm:spPr/>
    </dgm:pt>
    <dgm:pt modelId="{320582C9-27D9-4346-9D5A-98051B5CFE26}" type="pres">
      <dgm:prSet presAssocID="{A527F747-6D2F-412C-93A6-3E2CF4C02D4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D305C0C-3588-4EB0-94CF-707D6FEB6BC7}" srcId="{CDDD9A82-A5A4-4AC8-9344-73C899EFB1D3}" destId="{573C4485-F2D6-41CC-B4D4-75EA569C2A74}" srcOrd="1" destOrd="0" parTransId="{86048410-744A-45D1-85D5-18C5E63F991D}" sibTransId="{AC7BE740-E36A-49AE-9B5B-232700BD7A2B}"/>
    <dgm:cxn modelId="{28E60826-73CF-4BD0-BD97-56A4F49AD1A7}" type="presOf" srcId="{A527F747-6D2F-412C-93A6-3E2CF4C02D4E}" destId="{767D8788-4B83-4B60-8E40-FC8CC0EEF2A8}" srcOrd="1" destOrd="0" presId="urn:microsoft.com/office/officeart/2005/8/layout/list1"/>
    <dgm:cxn modelId="{6D24F73B-3273-4A54-B1F1-F6E5E0D15143}" type="presOf" srcId="{573C4485-F2D6-41CC-B4D4-75EA569C2A74}" destId="{009C21CA-7555-4585-98C3-3AD497579D12}" srcOrd="1" destOrd="0" presId="urn:microsoft.com/office/officeart/2005/8/layout/list1"/>
    <dgm:cxn modelId="{24917666-E0A2-40D1-A090-F7F6B0773662}" type="presOf" srcId="{026C7425-8A7C-4048-BA50-CA2E8355EAEF}" destId="{9991DADA-000C-415B-951C-4967B562F515}" srcOrd="0" destOrd="0" presId="urn:microsoft.com/office/officeart/2005/8/layout/list1"/>
    <dgm:cxn modelId="{074BE049-CAD1-44A9-B961-6C6D71A4ACC1}" type="presOf" srcId="{573C4485-F2D6-41CC-B4D4-75EA569C2A74}" destId="{5E7D6773-04A5-4290-9305-1261E77814BE}" srcOrd="0" destOrd="0" presId="urn:microsoft.com/office/officeart/2005/8/layout/list1"/>
    <dgm:cxn modelId="{AC84624E-EC20-4D81-8776-C07E0564C1D1}" type="presOf" srcId="{CDDD9A82-A5A4-4AC8-9344-73C899EFB1D3}" destId="{3EE5B846-C04B-41B9-9521-038529274694}" srcOrd="0" destOrd="0" presId="urn:microsoft.com/office/officeart/2005/8/layout/list1"/>
    <dgm:cxn modelId="{7665B87D-FCAC-4B06-9209-6A54D0C69CCA}" type="presOf" srcId="{A527F747-6D2F-412C-93A6-3E2CF4C02D4E}" destId="{DE911868-5468-4A81-8115-664F13C70CFF}" srcOrd="0" destOrd="0" presId="urn:microsoft.com/office/officeart/2005/8/layout/list1"/>
    <dgm:cxn modelId="{EA496A92-67C9-4C8F-B752-1111C593D2B6}" srcId="{CDDD9A82-A5A4-4AC8-9344-73C899EFB1D3}" destId="{026C7425-8A7C-4048-BA50-CA2E8355EAEF}" srcOrd="0" destOrd="0" parTransId="{D7477F54-2260-47BB-9193-B4612E1AA01E}" sibTransId="{C68E22A4-F4AB-4B46-9FCA-690618A2F625}"/>
    <dgm:cxn modelId="{14BA2795-1934-4156-9044-24989FB6ABA0}" type="presOf" srcId="{026C7425-8A7C-4048-BA50-CA2E8355EAEF}" destId="{7E27C634-B6E6-47D7-B872-1BB6C49C5527}" srcOrd="1" destOrd="0" presId="urn:microsoft.com/office/officeart/2005/8/layout/list1"/>
    <dgm:cxn modelId="{D26A99ED-63EE-4CC1-8048-EC86F9CE373B}" srcId="{CDDD9A82-A5A4-4AC8-9344-73C899EFB1D3}" destId="{A527F747-6D2F-412C-93A6-3E2CF4C02D4E}" srcOrd="2" destOrd="0" parTransId="{A67DDF22-2A21-42E3-9A40-B45B3482304B}" sibTransId="{7FACAA9D-1FF8-4C7F-A45D-0FA9A94EB185}"/>
    <dgm:cxn modelId="{BF96D7DB-242D-4DA9-B123-63035DFF160E}" type="presParOf" srcId="{3EE5B846-C04B-41B9-9521-038529274694}" destId="{657EDB6A-129B-4F87-8F7E-DFB38DC42328}" srcOrd="0" destOrd="0" presId="urn:microsoft.com/office/officeart/2005/8/layout/list1"/>
    <dgm:cxn modelId="{2BF6B63E-C5AF-4FC8-AF81-7FB3B3FE8B5A}" type="presParOf" srcId="{657EDB6A-129B-4F87-8F7E-DFB38DC42328}" destId="{9991DADA-000C-415B-951C-4967B562F515}" srcOrd="0" destOrd="0" presId="urn:microsoft.com/office/officeart/2005/8/layout/list1"/>
    <dgm:cxn modelId="{32539622-4343-46AA-84E3-B790DF15290F}" type="presParOf" srcId="{657EDB6A-129B-4F87-8F7E-DFB38DC42328}" destId="{7E27C634-B6E6-47D7-B872-1BB6C49C5527}" srcOrd="1" destOrd="0" presId="urn:microsoft.com/office/officeart/2005/8/layout/list1"/>
    <dgm:cxn modelId="{173B5AD8-7CA1-4797-8A92-80C4741758ED}" type="presParOf" srcId="{3EE5B846-C04B-41B9-9521-038529274694}" destId="{86CCE94E-D4BD-45EC-9181-2FC9BD2FBABF}" srcOrd="1" destOrd="0" presId="urn:microsoft.com/office/officeart/2005/8/layout/list1"/>
    <dgm:cxn modelId="{0F984CE8-3DCB-4277-8570-70881F7E23F4}" type="presParOf" srcId="{3EE5B846-C04B-41B9-9521-038529274694}" destId="{2082A1FA-E7A0-4620-82FC-929E32455394}" srcOrd="2" destOrd="0" presId="urn:microsoft.com/office/officeart/2005/8/layout/list1"/>
    <dgm:cxn modelId="{8C94B9A6-9570-4C30-81BE-39E10A851FF8}" type="presParOf" srcId="{3EE5B846-C04B-41B9-9521-038529274694}" destId="{D1C7935F-64B2-4258-A5D2-028E5AECBC7D}" srcOrd="3" destOrd="0" presId="urn:microsoft.com/office/officeart/2005/8/layout/list1"/>
    <dgm:cxn modelId="{A6C967B8-B089-4C85-84CA-BCCCBB896EDE}" type="presParOf" srcId="{3EE5B846-C04B-41B9-9521-038529274694}" destId="{35BB719D-E30F-45BC-910A-42BAEBF54FFB}" srcOrd="4" destOrd="0" presId="urn:microsoft.com/office/officeart/2005/8/layout/list1"/>
    <dgm:cxn modelId="{5F325D21-7A32-4FAD-8FF1-DF4AE8417421}" type="presParOf" srcId="{35BB719D-E30F-45BC-910A-42BAEBF54FFB}" destId="{5E7D6773-04A5-4290-9305-1261E77814BE}" srcOrd="0" destOrd="0" presId="urn:microsoft.com/office/officeart/2005/8/layout/list1"/>
    <dgm:cxn modelId="{4CB3CA4B-7F06-4041-B969-C534C65E8C40}" type="presParOf" srcId="{35BB719D-E30F-45BC-910A-42BAEBF54FFB}" destId="{009C21CA-7555-4585-98C3-3AD497579D12}" srcOrd="1" destOrd="0" presId="urn:microsoft.com/office/officeart/2005/8/layout/list1"/>
    <dgm:cxn modelId="{7F7D6194-6169-4487-8904-09433DDC81F9}" type="presParOf" srcId="{3EE5B846-C04B-41B9-9521-038529274694}" destId="{B9187793-C6C0-425A-8BB9-61A4EB064F26}" srcOrd="5" destOrd="0" presId="urn:microsoft.com/office/officeart/2005/8/layout/list1"/>
    <dgm:cxn modelId="{E25AF7AE-3CEC-42F0-ADFC-680693272516}" type="presParOf" srcId="{3EE5B846-C04B-41B9-9521-038529274694}" destId="{9672AA10-FF3B-4BD0-9616-27C7DFC92691}" srcOrd="6" destOrd="0" presId="urn:microsoft.com/office/officeart/2005/8/layout/list1"/>
    <dgm:cxn modelId="{A780C9CF-E0CE-4205-A899-448A9FF28012}" type="presParOf" srcId="{3EE5B846-C04B-41B9-9521-038529274694}" destId="{2DC34C9E-246E-40D8-85A9-7E44F10A5BE0}" srcOrd="7" destOrd="0" presId="urn:microsoft.com/office/officeart/2005/8/layout/list1"/>
    <dgm:cxn modelId="{C5470D81-9CD2-4CB0-ADC0-757295C81FD5}" type="presParOf" srcId="{3EE5B846-C04B-41B9-9521-038529274694}" destId="{32DB3F88-9B4A-4A92-BD89-2216F1D2B7C4}" srcOrd="8" destOrd="0" presId="urn:microsoft.com/office/officeart/2005/8/layout/list1"/>
    <dgm:cxn modelId="{2E3AA98B-C8B8-4068-B4B3-284CF8207DA9}" type="presParOf" srcId="{32DB3F88-9B4A-4A92-BD89-2216F1D2B7C4}" destId="{DE911868-5468-4A81-8115-664F13C70CFF}" srcOrd="0" destOrd="0" presId="urn:microsoft.com/office/officeart/2005/8/layout/list1"/>
    <dgm:cxn modelId="{9FB8DC73-772C-40B7-BB72-ACFFCB0BF30B}" type="presParOf" srcId="{32DB3F88-9B4A-4A92-BD89-2216F1D2B7C4}" destId="{767D8788-4B83-4B60-8E40-FC8CC0EEF2A8}" srcOrd="1" destOrd="0" presId="urn:microsoft.com/office/officeart/2005/8/layout/list1"/>
    <dgm:cxn modelId="{CBD3841C-AB87-4269-BD20-62ABF1E069DE}" type="presParOf" srcId="{3EE5B846-C04B-41B9-9521-038529274694}" destId="{85105B57-8A3D-434C-8FEA-FDFBC2AA4FA1}" srcOrd="9" destOrd="0" presId="urn:microsoft.com/office/officeart/2005/8/layout/list1"/>
    <dgm:cxn modelId="{6FF2BDB6-A3FD-4587-9F92-B488CBCA97A5}" type="presParOf" srcId="{3EE5B846-C04B-41B9-9521-038529274694}" destId="{320582C9-27D9-4346-9D5A-98051B5CFE2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13D58-6DD1-4ABE-A2D2-297133A2E271}">
      <dsp:nvSpPr>
        <dsp:cNvPr id="0" name=""/>
        <dsp:cNvSpPr/>
      </dsp:nvSpPr>
      <dsp:spPr>
        <a:xfrm rot="5400000">
          <a:off x="-110068" y="121047"/>
          <a:ext cx="733787" cy="513650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67803"/>
        <a:ext cx="513650" cy="220137"/>
      </dsp:txXfrm>
    </dsp:sp>
    <dsp:sp modelId="{56CB3175-4F52-4B86-907A-E0627C027CB7}">
      <dsp:nvSpPr>
        <dsp:cNvPr id="0" name=""/>
        <dsp:cNvSpPr/>
      </dsp:nvSpPr>
      <dsp:spPr>
        <a:xfrm rot="5400000">
          <a:off x="4230812" y="-3706182"/>
          <a:ext cx="476961" cy="7911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є науковим керівником здобувача;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3651" y="34262"/>
        <a:ext cx="7888002" cy="430395"/>
      </dsp:txXfrm>
    </dsp:sp>
    <dsp:sp modelId="{68D5135C-108C-4C43-AD37-57BD7145FDD2}">
      <dsp:nvSpPr>
        <dsp:cNvPr id="0" name=""/>
        <dsp:cNvSpPr/>
      </dsp:nvSpPr>
      <dsp:spPr>
        <a:xfrm rot="5400000">
          <a:off x="-110068" y="784150"/>
          <a:ext cx="733787" cy="513650"/>
        </a:xfrm>
        <a:prstGeom prst="chevron">
          <a:avLst/>
        </a:prstGeom>
        <a:solidFill>
          <a:schemeClr val="accent1">
            <a:shade val="50000"/>
            <a:hueOff val="25372"/>
            <a:satOff val="-627"/>
            <a:lumOff val="10050"/>
            <a:alphaOff val="0"/>
          </a:schemeClr>
        </a:solidFill>
        <a:ln w="9525" cap="flat" cmpd="sng" algn="ctr">
          <a:solidFill>
            <a:schemeClr val="accent1">
              <a:shade val="50000"/>
              <a:hueOff val="25372"/>
              <a:satOff val="-627"/>
              <a:lumOff val="1005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930906"/>
        <a:ext cx="513650" cy="220137"/>
      </dsp:txXfrm>
    </dsp:sp>
    <dsp:sp modelId="{79487B75-3AA8-46AF-A115-BD36C658C1CA}">
      <dsp:nvSpPr>
        <dsp:cNvPr id="0" name=""/>
        <dsp:cNvSpPr/>
      </dsp:nvSpPr>
      <dsp:spPr>
        <a:xfrm rot="5400000">
          <a:off x="4230812" y="-3043079"/>
          <a:ext cx="476961" cy="7911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5372"/>
              <a:satOff val="-627"/>
              <a:lumOff val="1005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є керівником Університету, в якому утворюється разова рада;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3651" y="697365"/>
        <a:ext cx="7888002" cy="430395"/>
      </dsp:txXfrm>
    </dsp:sp>
    <dsp:sp modelId="{A8F8C9D4-AB0A-4348-BD0A-1A914C772D46}">
      <dsp:nvSpPr>
        <dsp:cNvPr id="0" name=""/>
        <dsp:cNvSpPr/>
      </dsp:nvSpPr>
      <dsp:spPr>
        <a:xfrm rot="5400000">
          <a:off x="-110068" y="1447254"/>
          <a:ext cx="733787" cy="513650"/>
        </a:xfrm>
        <a:prstGeom prst="chevron">
          <a:avLst/>
        </a:prstGeom>
        <a:solidFill>
          <a:schemeClr val="accent1">
            <a:shade val="50000"/>
            <a:hueOff val="50744"/>
            <a:satOff val="-1254"/>
            <a:lumOff val="20100"/>
            <a:alphaOff val="0"/>
          </a:schemeClr>
        </a:solidFill>
        <a:ln w="9525" cap="flat" cmpd="sng" algn="ctr">
          <a:solidFill>
            <a:schemeClr val="accent1">
              <a:shade val="50000"/>
              <a:hueOff val="50744"/>
              <a:satOff val="-1254"/>
              <a:lumOff val="201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594010"/>
        <a:ext cx="513650" cy="220137"/>
      </dsp:txXfrm>
    </dsp:sp>
    <dsp:sp modelId="{F09354AD-F5F6-4F4E-8D24-5968AD62CB70}">
      <dsp:nvSpPr>
        <dsp:cNvPr id="0" name=""/>
        <dsp:cNvSpPr/>
      </dsp:nvSpPr>
      <dsp:spPr>
        <a:xfrm rot="5400000">
          <a:off x="4230812" y="-2384926"/>
          <a:ext cx="476961" cy="7911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50744"/>
              <a:satOff val="-1254"/>
              <a:lumOff val="201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є співавтором наукових публікацій здобувача; 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3651" y="1355518"/>
        <a:ext cx="7888002" cy="430395"/>
      </dsp:txXfrm>
    </dsp:sp>
    <dsp:sp modelId="{79CE8549-B34D-488F-95DF-F2428A51A166}">
      <dsp:nvSpPr>
        <dsp:cNvPr id="0" name=""/>
        <dsp:cNvSpPr/>
      </dsp:nvSpPr>
      <dsp:spPr>
        <a:xfrm rot="5400000">
          <a:off x="-110068" y="2110357"/>
          <a:ext cx="733787" cy="513650"/>
        </a:xfrm>
        <a:prstGeom prst="chevron">
          <a:avLst/>
        </a:prstGeom>
        <a:solidFill>
          <a:schemeClr val="accent1">
            <a:shade val="50000"/>
            <a:hueOff val="76116"/>
            <a:satOff val="-1881"/>
            <a:lumOff val="30149"/>
            <a:alphaOff val="0"/>
          </a:schemeClr>
        </a:solidFill>
        <a:ln w="9525" cap="flat" cmpd="sng" algn="ctr">
          <a:solidFill>
            <a:schemeClr val="accent1">
              <a:shade val="50000"/>
              <a:hueOff val="76116"/>
              <a:satOff val="-1881"/>
              <a:lumOff val="3014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257113"/>
        <a:ext cx="513650" cy="220137"/>
      </dsp:txXfrm>
    </dsp:sp>
    <dsp:sp modelId="{0EE41B62-2A48-43EA-9A96-742C278718E0}">
      <dsp:nvSpPr>
        <dsp:cNvPr id="0" name=""/>
        <dsp:cNvSpPr/>
      </dsp:nvSpPr>
      <dsp:spPr>
        <a:xfrm rot="5400000">
          <a:off x="4230812" y="-1716872"/>
          <a:ext cx="476961" cy="7911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76116"/>
              <a:satOff val="-1881"/>
              <a:lumOff val="3014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має реальний чи потенційний конфлікт інтересів щодо здобувача (зокрема, є його близькою особою) та/або його наукового керівника;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3651" y="2023572"/>
        <a:ext cx="7888002" cy="430395"/>
      </dsp:txXfrm>
    </dsp:sp>
    <dsp:sp modelId="{1A6F87C0-849D-4C24-92E5-EB49DB985698}">
      <dsp:nvSpPr>
        <dsp:cNvPr id="0" name=""/>
        <dsp:cNvSpPr/>
      </dsp:nvSpPr>
      <dsp:spPr>
        <a:xfrm rot="5400000">
          <a:off x="-110068" y="2937044"/>
          <a:ext cx="733787" cy="513650"/>
        </a:xfrm>
        <a:prstGeom prst="chevron">
          <a:avLst/>
        </a:prstGeom>
        <a:solidFill>
          <a:schemeClr val="accent1">
            <a:shade val="50000"/>
            <a:hueOff val="101488"/>
            <a:satOff val="-2508"/>
            <a:lumOff val="40199"/>
            <a:alphaOff val="0"/>
          </a:schemeClr>
        </a:solidFill>
        <a:ln w="9525" cap="flat" cmpd="sng" algn="ctr">
          <a:solidFill>
            <a:schemeClr val="accent1">
              <a:shade val="50000"/>
              <a:hueOff val="101488"/>
              <a:satOff val="-2508"/>
              <a:lumOff val="4019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83800"/>
        <a:ext cx="513650" cy="220137"/>
      </dsp:txXfrm>
    </dsp:sp>
    <dsp:sp modelId="{222D0F7E-BE42-4249-BD06-C3503A4BE8EA}">
      <dsp:nvSpPr>
        <dsp:cNvPr id="0" name=""/>
        <dsp:cNvSpPr/>
      </dsp:nvSpPr>
      <dsp:spPr>
        <a:xfrm rot="5400000">
          <a:off x="4057656" y="-1011300"/>
          <a:ext cx="804128" cy="7911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01488"/>
              <a:satOff val="-2508"/>
              <a:lumOff val="4019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притягувалася до академічної відповідальності за порушення академічної доброчесності, зокрема щодо позбавлення права участі в роботі спеціалізованих вчених рад відповідно до Законів України «Про вищу освіту», «Про наукову і науково-технічну діяльність»;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04078" y="2581532"/>
        <a:ext cx="7872031" cy="725620"/>
      </dsp:txXfrm>
    </dsp:sp>
    <dsp:sp modelId="{22348CD9-784C-4FFF-BE02-7E43FD2E71F1}">
      <dsp:nvSpPr>
        <dsp:cNvPr id="0" name=""/>
        <dsp:cNvSpPr/>
      </dsp:nvSpPr>
      <dsp:spPr>
        <a:xfrm rot="5400000">
          <a:off x="-110068" y="3600147"/>
          <a:ext cx="733787" cy="513650"/>
        </a:xfrm>
        <a:prstGeom prst="chevron">
          <a:avLst/>
        </a:prstGeom>
        <a:solidFill>
          <a:schemeClr val="accent1">
            <a:shade val="50000"/>
            <a:hueOff val="76116"/>
            <a:satOff val="-1881"/>
            <a:lumOff val="30149"/>
            <a:alphaOff val="0"/>
          </a:schemeClr>
        </a:solidFill>
        <a:ln w="9525" cap="flat" cmpd="sng" algn="ctr">
          <a:solidFill>
            <a:schemeClr val="accent1">
              <a:shade val="50000"/>
              <a:hueOff val="76116"/>
              <a:satOff val="-1881"/>
              <a:lumOff val="3014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746903"/>
        <a:ext cx="513650" cy="220137"/>
      </dsp:txXfrm>
    </dsp:sp>
    <dsp:sp modelId="{3053347B-DA71-4BA2-B403-9DFB579E7ADA}">
      <dsp:nvSpPr>
        <dsp:cNvPr id="0" name=""/>
        <dsp:cNvSpPr/>
      </dsp:nvSpPr>
      <dsp:spPr>
        <a:xfrm rot="5400000">
          <a:off x="4230812" y="-227081"/>
          <a:ext cx="476961" cy="7911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76116"/>
              <a:satOff val="-1881"/>
              <a:lumOff val="3014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працює (працювала) на керівних посадах у закладах, установах, організаціях, що незаконно провадять (провадили) свою діяльність на тимчасово окупованих територіях України;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3651" y="3513363"/>
        <a:ext cx="7888002" cy="430395"/>
      </dsp:txXfrm>
    </dsp:sp>
    <dsp:sp modelId="{DFDDC890-0BA9-4A11-A5CA-80D7627480EC}">
      <dsp:nvSpPr>
        <dsp:cNvPr id="0" name=""/>
        <dsp:cNvSpPr/>
      </dsp:nvSpPr>
      <dsp:spPr>
        <a:xfrm rot="5400000">
          <a:off x="-110068" y="4263251"/>
          <a:ext cx="733787" cy="513650"/>
        </a:xfrm>
        <a:prstGeom prst="chevron">
          <a:avLst/>
        </a:prstGeom>
        <a:solidFill>
          <a:schemeClr val="accent1">
            <a:shade val="50000"/>
            <a:hueOff val="50744"/>
            <a:satOff val="-1254"/>
            <a:lumOff val="20100"/>
            <a:alphaOff val="0"/>
          </a:schemeClr>
        </a:solidFill>
        <a:ln w="9525" cap="flat" cmpd="sng" algn="ctr">
          <a:solidFill>
            <a:schemeClr val="accent1">
              <a:shade val="50000"/>
              <a:hueOff val="50744"/>
              <a:satOff val="-1254"/>
              <a:lumOff val="201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410007"/>
        <a:ext cx="513650" cy="220137"/>
      </dsp:txXfrm>
    </dsp:sp>
    <dsp:sp modelId="{D9B0FC60-33C9-4424-A41F-D0BEE26FA971}">
      <dsp:nvSpPr>
        <dsp:cNvPr id="0" name=""/>
        <dsp:cNvSpPr/>
      </dsp:nvSpPr>
      <dsp:spPr>
        <a:xfrm rot="5400000">
          <a:off x="4230812" y="436021"/>
          <a:ext cx="476961" cy="7911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50744"/>
              <a:satOff val="-1254"/>
              <a:lumOff val="201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не володіє мовою захисту дисертації в обсязі, достатньому для кваліфікованого проведення атестації здобувача;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3651" y="4176466"/>
        <a:ext cx="7888002" cy="430395"/>
      </dsp:txXfrm>
    </dsp:sp>
    <dsp:sp modelId="{7513656D-6487-4D90-A307-32C32913604F}">
      <dsp:nvSpPr>
        <dsp:cNvPr id="0" name=""/>
        <dsp:cNvSpPr/>
      </dsp:nvSpPr>
      <dsp:spPr>
        <a:xfrm rot="5400000">
          <a:off x="-110068" y="4926354"/>
          <a:ext cx="733787" cy="513650"/>
        </a:xfrm>
        <a:prstGeom prst="chevron">
          <a:avLst/>
        </a:prstGeom>
        <a:solidFill>
          <a:schemeClr val="accent1">
            <a:shade val="50000"/>
            <a:hueOff val="25372"/>
            <a:satOff val="-627"/>
            <a:lumOff val="10050"/>
            <a:alphaOff val="0"/>
          </a:schemeClr>
        </a:solidFill>
        <a:ln w="9525" cap="flat" cmpd="sng" algn="ctr">
          <a:solidFill>
            <a:schemeClr val="accent1">
              <a:shade val="50000"/>
              <a:hueOff val="25372"/>
              <a:satOff val="-627"/>
              <a:lumOff val="1005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073110"/>
        <a:ext cx="513650" cy="220137"/>
      </dsp:txXfrm>
    </dsp:sp>
    <dsp:sp modelId="{7E06B944-6CF3-4B5D-A170-DD3928C37840}">
      <dsp:nvSpPr>
        <dsp:cNvPr id="0" name=""/>
        <dsp:cNvSpPr/>
      </dsp:nvSpPr>
      <dsp:spPr>
        <a:xfrm rot="5400000">
          <a:off x="4230812" y="1099125"/>
          <a:ext cx="476961" cy="79112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5372"/>
              <a:satOff val="-627"/>
              <a:lumOff val="1005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4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була членом разової ради більш як у 8 захистах дисертацій протягом календарного року.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3651" y="4839570"/>
        <a:ext cx="7888002" cy="4303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66AF9-536D-4A11-BA7A-EB8BF250494B}">
      <dsp:nvSpPr>
        <dsp:cNvPr id="0" name=""/>
        <dsp:cNvSpPr/>
      </dsp:nvSpPr>
      <dsp:spPr>
        <a:xfrm rot="10800000">
          <a:off x="2197207" y="457"/>
          <a:ext cx="7661651" cy="106957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652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 випадку виробничої необхідності засідання проводиться в онлайн форматі                         з використанням засобів </a:t>
          </a:r>
          <a:r>
            <a:rPr lang="uk-UA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відеозв’язку</a:t>
          </a: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режимі реального часу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(за допомогою застосунку «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Microsoft Teams</a:t>
          </a: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 програмного пакету 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Office</a:t>
          </a: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365)</a:t>
          </a: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64600" y="457"/>
        <a:ext cx="7394258" cy="1069571"/>
      </dsp:txXfrm>
    </dsp:sp>
    <dsp:sp modelId="{12F778B2-C7E3-43F1-8E50-C0022F4448F3}">
      <dsp:nvSpPr>
        <dsp:cNvPr id="0" name=""/>
        <dsp:cNvSpPr/>
      </dsp:nvSpPr>
      <dsp:spPr>
        <a:xfrm>
          <a:off x="1662421" y="457"/>
          <a:ext cx="1069571" cy="106957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09917-5454-48FD-BCCE-8EBE032EC3AB}">
      <dsp:nvSpPr>
        <dsp:cNvPr id="0" name=""/>
        <dsp:cNvSpPr/>
      </dsp:nvSpPr>
      <dsp:spPr>
        <a:xfrm rot="10800000">
          <a:off x="2197207" y="1337422"/>
          <a:ext cx="7661651" cy="106957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652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Обговорення дисертації повинно мати характер відкритої наукової дискусії, в якій зобов’язані взяти участь головуючий та рецензенти, а також не менше половини присутніх на засіданні</a:t>
          </a: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Під час презентації здобувачем наукових результатів дисертації та її обговорення забезпечується </a:t>
          </a:r>
          <a:r>
            <a:rPr lang="uk-UA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аудіофіксація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(запис фонограми) та/або </a:t>
          </a:r>
          <a:r>
            <a:rPr lang="uk-UA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відеофіксація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64600" y="1337422"/>
        <a:ext cx="7394258" cy="1069571"/>
      </dsp:txXfrm>
    </dsp:sp>
    <dsp:sp modelId="{9F9A1186-6FCA-45D5-86B8-746682C3263A}">
      <dsp:nvSpPr>
        <dsp:cNvPr id="0" name=""/>
        <dsp:cNvSpPr/>
      </dsp:nvSpPr>
      <dsp:spPr>
        <a:xfrm>
          <a:off x="1662421" y="1337422"/>
          <a:ext cx="1069571" cy="106957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9C840-A542-4FEC-B056-D0DFB52A3218}">
      <dsp:nvSpPr>
        <dsp:cNvPr id="0" name=""/>
        <dsp:cNvSpPr/>
      </dsp:nvSpPr>
      <dsp:spPr>
        <a:xfrm rot="10800000">
          <a:off x="2197207" y="2674386"/>
          <a:ext cx="7661651" cy="106957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652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Результати обговорення та проведення презентації відображаються у                               </a:t>
          </a:r>
          <a:r>
            <a:rPr lang="uk-UA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висновку про наукову новизну, теоретичне та практичне значення результатів дисертації</a:t>
          </a:r>
          <a:r>
            <a:rPr lang="uk-UA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який підписується головуючим на засіданні структурного підрозділу (кафедри) Університету (у 2 примірниках) </a:t>
          </a:r>
        </a:p>
      </dsp:txBody>
      <dsp:txXfrm rot="10800000">
        <a:off x="2464600" y="2674386"/>
        <a:ext cx="7394258" cy="1069571"/>
      </dsp:txXfrm>
    </dsp:sp>
    <dsp:sp modelId="{27FE93F2-7256-4C9F-8A6C-54062286C1F2}">
      <dsp:nvSpPr>
        <dsp:cNvPr id="0" name=""/>
        <dsp:cNvSpPr/>
      </dsp:nvSpPr>
      <dsp:spPr>
        <a:xfrm>
          <a:off x="1662421" y="2674386"/>
          <a:ext cx="1069571" cy="106957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2A1FA-E7A0-4620-82FC-929E32455394}">
      <dsp:nvSpPr>
        <dsp:cNvPr id="0" name=""/>
        <dsp:cNvSpPr/>
      </dsp:nvSpPr>
      <dsp:spPr>
        <a:xfrm>
          <a:off x="0" y="464019"/>
          <a:ext cx="6504384" cy="781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7C634-B6E6-47D7-B872-1BB6C49C5527}">
      <dsp:nvSpPr>
        <dsp:cNvPr id="0" name=""/>
        <dsp:cNvSpPr/>
      </dsp:nvSpPr>
      <dsp:spPr>
        <a:xfrm>
          <a:off x="325219" y="6459"/>
          <a:ext cx="4553068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2095" tIns="0" rIns="172095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посилити контроль за виконанням індивідуальних планів роботи аспірантів </a:t>
          </a:r>
        </a:p>
      </dsp:txBody>
      <dsp:txXfrm>
        <a:off x="369891" y="51131"/>
        <a:ext cx="4463724" cy="825776"/>
      </dsp:txXfrm>
    </dsp:sp>
    <dsp:sp modelId="{9672AA10-FF3B-4BD0-9616-27C7DFC92691}">
      <dsp:nvSpPr>
        <dsp:cNvPr id="0" name=""/>
        <dsp:cNvSpPr/>
      </dsp:nvSpPr>
      <dsp:spPr>
        <a:xfrm>
          <a:off x="0" y="1870179"/>
          <a:ext cx="6504384" cy="781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C21CA-7555-4585-98C3-3AD497579D12}">
      <dsp:nvSpPr>
        <dsp:cNvPr id="0" name=""/>
        <dsp:cNvSpPr/>
      </dsp:nvSpPr>
      <dsp:spPr>
        <a:xfrm>
          <a:off x="325219" y="1412619"/>
          <a:ext cx="4553068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2095" tIns="0" rIns="172095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практикувати проведення семінарів-апробацій на кафедрах</a:t>
          </a:r>
        </a:p>
      </dsp:txBody>
      <dsp:txXfrm>
        <a:off x="369891" y="1457291"/>
        <a:ext cx="4463724" cy="825776"/>
      </dsp:txXfrm>
    </dsp:sp>
    <dsp:sp modelId="{320582C9-27D9-4346-9D5A-98051B5CFE26}">
      <dsp:nvSpPr>
        <dsp:cNvPr id="0" name=""/>
        <dsp:cNvSpPr/>
      </dsp:nvSpPr>
      <dsp:spPr>
        <a:xfrm>
          <a:off x="0" y="3276340"/>
          <a:ext cx="6504384" cy="781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D8788-4B83-4B60-8E40-FC8CC0EEF2A8}">
      <dsp:nvSpPr>
        <dsp:cNvPr id="0" name=""/>
        <dsp:cNvSpPr/>
      </dsp:nvSpPr>
      <dsp:spPr>
        <a:xfrm>
          <a:off x="325219" y="2818780"/>
          <a:ext cx="4553068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2095" tIns="0" rIns="172095" bIns="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запровадити звітування наукових керівників  на засіданні вченої ради Університету 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uk-UA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п. 4.1. Положення про наукового керівника…</a:t>
          </a: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369891" y="2863452"/>
        <a:ext cx="4463724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8564D96-E73E-4E8F-8B15-8FE5E0497EC3}" type="datetimeFigureOut">
              <a:rPr lang="ru-RU"/>
              <a:pPr>
                <a:defRPr/>
              </a:pPr>
              <a:t>03.05.2023</a:t>
            </a:fld>
            <a:endParaRPr lang="ru-RU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7C07BBB-125B-4B41-B915-E5A19551B7B0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317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FD50CFF-EEB5-4104-B5E8-7708585FB476}" type="datetimeFigureOut">
              <a:rPr lang="ru-RU"/>
              <a:pPr>
                <a:defRPr/>
              </a:pPr>
              <a:t>03.05.2023</a:t>
            </a:fld>
            <a:endParaRPr lang="ru-RU"/>
          </a:p>
        </p:txBody>
      </p:sp>
      <p:sp>
        <p:nvSpPr>
          <p:cNvPr id="4" name="Образ слайда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E605E18-1E26-468A-BF3B-06AF44C5E070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9691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19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D29F47-5B47-4118-AC98-EBBBD790B8DD}" type="slidenum">
              <a:rPr lang="ru-RU" altLang="ru-RU" smtClean="0">
                <a:latin typeface="Arial" charset="0"/>
                <a:cs typeface="Arial" charset="0"/>
              </a:rPr>
              <a:pPr/>
              <a:t>9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/>
          </p:cNvPr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FCA8045-B429-4EB7-BD86-BC7A865A71FB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12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80C6381-4B42-4C93-9AE6-9FA872B1C2D5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FAEB85-BD77-40A4-BFB1-55FBA3ED5AFF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630A15-883C-4C11-BDD0-7706319EF9C6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>
            <a:extLst/>
          </p:cNvPr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856D144-C074-4426-ABBA-FFCF1C337E18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12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EA6EB7E-0029-470B-B12B-C4BC712DC97F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2625" y="609600"/>
            <a:ext cx="8080375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7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745DB2-5165-4E3F-9D62-88910012F59A}" type="datetimeFigureOut">
              <a:rPr lang="en-US"/>
              <a:pPr>
                <a:defRPr/>
              </a:pPr>
              <a:t>5/3/2023</a:t>
            </a:fld>
            <a:endParaRPr lang="uk-UA"/>
          </a:p>
        </p:txBody>
      </p:sp>
      <p:sp>
        <p:nvSpPr>
          <p:cNvPr id="4" name="Rectangle 8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9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 eaLnBrk="0" hangingPunct="0">
              <a:defRPr>
                <a:solidFill>
                  <a:srgbClr val="000000"/>
                </a:solidFill>
                <a:latin typeface="Arial" pitchFamily="34" charset="0"/>
                <a:cs typeface="+mn-cs"/>
              </a:defRPr>
            </a:lvl2pPr>
          </a:lstStyle>
          <a:p>
            <a:pPr lvl="1">
              <a:defRPr/>
            </a:pPr>
            <a:fld id="{2212793B-1278-4690-BD2A-A52CA8858711}" type="slidenum">
              <a:rPr lang="uk-UA" altLang="uk-UA"/>
              <a:pPr lvl="1">
                <a:defRPr/>
              </a:pPr>
              <a:t>‹№›</a:t>
            </a:fld>
            <a:endParaRPr lang="uk-UA" altLang="uk-UA">
              <a:latin typeface="Candara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>
            <a:extLst/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>
            <a:extLst/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>
            <a:extLst/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7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D2E865E9-E0F6-40C2-BF90-D8B85E5DB5C8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11" name="Нижний колонтитул 16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Номер слайда 28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71D82-9A97-4A06-A446-36EDD1944008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F73E2-CB58-4E41-A30E-056FFBB668FC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A5081-4CFA-480F-A20B-081FA8E5BE68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>
            <a:extLst/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7996D-32A8-4452-BF50-31B463156142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7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24236-551D-4FFF-8254-1D0C8E08DC0C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A60D-C9CF-43B2-B610-B423ED061282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6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0A756-40D2-4735-8A0D-EA96C6622CDC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EC404-99BF-497C-80C6-21EB8317E36E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8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1782-AC30-4242-8F21-9010D210ED68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>
            <a:extLst/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AAB7E-E09D-4EA7-83A3-8BD2C41F9BB8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Нижний колонтитул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93CBB-D2F9-4EBD-BA9A-76BFCDF93BE6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3" name="Равнобедренный треугольник 2">
            <a:extLst/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Дата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8EED-C7F2-4B9C-A4CE-CCF87642695A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2C099-99BB-4B3C-A812-BCD925161381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ED4515-2B78-482F-835E-B82AA1FD5D87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1492E3-0623-48F0-839B-F941748E1EE8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7" name="Равнобедренный треугольник 6">
            <a:extLst/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2B115-57D9-4F49-904E-9694B36FF10E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9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AEF1B-A9C7-4919-8BC8-CFF7388F4D62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6" name="Равнобедренный треугольник 5">
            <a:extLst/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>
            <a:extLst/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DA234-8193-4734-9411-C2BD81B96B69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9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667EC-EBC8-4AE6-AC5F-7C815953A7B1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F098-EEED-4D8A-A321-163E2D2A1566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67FA6-B0E1-4D8F-9BBA-DF10E01B16CE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5" name="Равнобедренный треугольник 4">
            <a:extLst/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1EBB-D996-4CD0-BBFD-5C03E8565D01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944A-D12F-48E5-9A3F-2FF50AB4C05C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>
            <a:extLst/>
          </p:cNvPr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1437E08-2145-4EE9-AB14-B52A862B14B6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11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438B0C-19E6-49C8-BD33-6DD64811D303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9320027-22A3-4B59-A5DD-7B59EA578EF7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925739-161F-4A4B-974E-AD8DF7221716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9AC583F-6CBF-4DE1-A22F-889A1F2A4278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F0FF46-C458-4F88-83B5-8FAB36F7B46B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45EEFC-2D95-4117-9CC8-86D959A7B089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E7E47A3-36AD-4110-A288-17A6F7006C2E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/>
          </p:cNvPr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</p:grpSp>
      <p:sp>
        <p:nvSpPr>
          <p:cNvPr id="9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F67F58-4D06-4AAB-B950-42D48D223FC0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10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A977391-45F8-4DFF-B18D-4CB36DA12508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/>
          </p:cNvPr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A6AE372-01E5-43FB-8D4C-74C5A5D55A3B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13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2EFDF5-22B2-4CB9-AED8-8A4825EBFC11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/>
          </p:cNvPr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2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515E00-A1A1-4640-9C8A-B7CC2C05BF8A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13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6A6CF1-DC8E-47E9-B828-C2B30FF78494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/>
          </p:cNvPr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latin typeface="Arial" pitchFamily="34" charset="0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rgbClr val="073E8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C301DD7-0C9B-43DE-9A67-D81EABE10E35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rgbClr val="073E8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73E87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42937EA-47C0-49DB-8F68-B7D7921A0D09}" type="slidenum">
              <a:rPr lang="en-US" altLang="uk-UA"/>
              <a:pPr>
                <a:defRPr/>
              </a:pPr>
              <a:t>‹№›</a:t>
            </a:fld>
            <a:endParaRPr lang="en-US" altLang="uk-UA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  <a:endParaRPr lang="en-US" altLang="uk-UA"/>
          </a:p>
        </p:txBody>
      </p:sp>
      <p:sp>
        <p:nvSpPr>
          <p:cNvPr id="14339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  <a:endParaRPr lang="en-US" altLang="uk-UA"/>
          </a:p>
        </p:txBody>
      </p:sp>
      <p:sp>
        <p:nvSpPr>
          <p:cNvPr id="14" name="Дата 1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720934F-BFE8-48F5-AE28-98C5963B0424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3" name="Нижний колонтитул 2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6A2CB08-4608-4DD8-892D-3331FE1CF240}" type="slidenum">
              <a:rPr lang="en-US" altLang="ru-RU"/>
              <a:pPr>
                <a:defRPr/>
              </a:pPr>
              <a:t>‹№›</a:t>
            </a:fld>
            <a:endParaRPr lang="en-US" altLang="ru-RU"/>
          </a:p>
        </p:txBody>
      </p:sp>
      <p:sp>
        <p:nvSpPr>
          <p:cNvPr id="2055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2056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+mn-cs"/>
            </a:endParaRPr>
          </a:p>
        </p:txBody>
      </p:sp>
      <p:sp>
        <p:nvSpPr>
          <p:cNvPr id="10" name="Равнобедренный треугольник 9">
            <a:extLst/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71" r:id="rId2"/>
    <p:sldLayoutId id="2147484388" r:id="rId3"/>
    <p:sldLayoutId id="2147484372" r:id="rId4"/>
    <p:sldLayoutId id="2147484373" r:id="rId5"/>
    <p:sldLayoutId id="2147484389" r:id="rId6"/>
    <p:sldLayoutId id="2147484390" r:id="rId7"/>
    <p:sldLayoutId id="2147484391" r:id="rId8"/>
    <p:sldLayoutId id="2147484392" r:id="rId9"/>
    <p:sldLayoutId id="2147484374" r:id="rId10"/>
    <p:sldLayoutId id="21474843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nlu.edu.ua/dissertation-councils.html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naqa.gov.ua/2023/03/%d0%b2%d0%b5%d0%b1%d1%96%d0%bd%d0%b0%d1%80%d0%b8-phd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youtube.com/watch?v=Nz0FAugOkm0&amp;ab_channel=SumyNationalAgrarianUniversity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wmz9je4c" TargetMode="External"/><Relationship Id="rId3" Type="http://schemas.openxmlformats.org/officeDocument/2006/relationships/hyperlink" Target="https://zakon.rada.gov.ua/laws/show/1556-18#Text" TargetMode="External"/><Relationship Id="rId7" Type="http://schemas.openxmlformats.org/officeDocument/2006/relationships/hyperlink" Target="https://zakon.rada.gov.ua/laws/show/44-2022-%D0%BF#Text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hyperlink" Target="https://zakon.rada.gov.ua/laws/show/261-2016-%D0%BF#n49" TargetMode="External"/><Relationship Id="rId10" Type="http://schemas.openxmlformats.org/officeDocument/2006/relationships/hyperlink" Target="https://zakon.rada.gov.ua/laws/show/z0155-17#Text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261-2016-%D0%BF#n49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341-2022-%D0%BF#n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hyperlink" Target="https://zakon.rada.gov.ua/laws/show/283-2019-%D0%BF#n20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zakon.rada.gov.ua/laws/show/1369-20#n20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zakon.rada.gov.ua/laws/show/283-2019-%D0%BF#n29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zjp32kj5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Красивые фоны для презентаций | Бесплатные фоны для презентаций PowerPoint"/>
          <p:cNvPicPr>
            <a:picLocks noChangeAspect="1" noChangeArrowheads="1"/>
          </p:cNvPicPr>
          <p:nvPr/>
        </p:nvPicPr>
        <p:blipFill>
          <a:blip r:embed="rId2"/>
          <a:srcRect b="5873"/>
          <a:stretch>
            <a:fillRect/>
          </a:stretch>
        </p:blipFill>
        <p:spPr bwMode="auto">
          <a:xfrm>
            <a:off x="0" y="0"/>
            <a:ext cx="529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6">
            <a:extLst/>
          </p:cNvPr>
          <p:cNvSpPr>
            <a:spLocks noChangeArrowheads="1"/>
          </p:cNvSpPr>
          <p:nvPr/>
        </p:nvSpPr>
        <p:spPr bwMode="auto">
          <a:xfrm>
            <a:off x="171357" y="1916832"/>
            <a:ext cx="8808913" cy="38766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Онлайн-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семінар</a:t>
            </a:r>
            <a:endParaRPr lang="ru-RU" sz="3200" b="1" dirty="0">
              <a:solidFill>
                <a:srgbClr val="373D5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здобуття</a:t>
            </a:r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 доктора 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філософії</a:t>
            </a:r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Київському</a:t>
            </a:r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національному</a:t>
            </a:r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лінгвістичному</a:t>
            </a:r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університеті</a:t>
            </a:r>
            <a:r>
              <a:rPr lang="ru-RU" sz="3200" b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800" dirty="0">
              <a:solidFill>
                <a:srgbClr val="373D5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uk-UA" sz="2400" b="1" i="1" u="sng" dirty="0">
              <a:solidFill>
                <a:srgbClr val="373D5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2400" b="1" i="1" u="sng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3 травня 2023 року</a:t>
            </a:r>
            <a:endParaRPr lang="en-US" sz="2400" b="1" i="1" u="sng" dirty="0">
              <a:solidFill>
                <a:srgbClr val="373D5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uk-UA" sz="800" b="1" dirty="0">
              <a:solidFill>
                <a:srgbClr val="373D5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2400" b="1" i="1" dirty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14:30</a:t>
            </a:r>
            <a:endParaRPr lang="en-US" sz="2400" b="1" i="1" dirty="0">
              <a:solidFill>
                <a:srgbClr val="373D5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800" dirty="0">
              <a:solidFill>
                <a:srgbClr val="373D5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uk-UA" sz="1200" b="1" dirty="0">
              <a:solidFill>
                <a:srgbClr val="373D5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6" name="AutoShape 14" descr="MUDqQ53O4g6UZdXwReEYEK5BWr1pyfhkAF8jSou9ErIlCBvGLVmvPTEKhAngZ1N3pFBCqQV6xac34aAhXI06DuRq+IQAXyilVrzk9DoAJ5GtTd6BURqEBesWrN+WkIVCBPg7obvSICFcgrVq05Pw2BCuRpUHejV0SgAnnFqjXnpyFQgTwN6m70igj8D3u7vXrJmocdAAAAAElFTkSuQmCC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uk-UA"/>
          </a:p>
        </p:txBody>
      </p:sp>
      <p:pic>
        <p:nvPicPr>
          <p:cNvPr id="4" name="Picture 4" descr="knlu">
            <a:extLst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32892"/>
            <a:ext cx="2641600" cy="1701800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CAE098-6A21-4743-8BF3-AF52C89ED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077854"/>
            <a:ext cx="1498600" cy="1498600"/>
          </a:xfrm>
          <a:prstGeom prst="rect">
            <a:avLst/>
          </a:prstGeom>
        </p:spPr>
      </p:pic>
      <p:pic>
        <p:nvPicPr>
          <p:cNvPr id="1026" name="Picture 2" descr="https://o.remove.bg/downloads/3cc5074b-701f-4749-9aee-11dbd4cd4f1d/image-removebg-preview.png">
            <a:extLst>
              <a:ext uri="{FF2B5EF4-FFF2-40B4-BE49-F238E27FC236}">
                <a16:creationId xmlns:a16="http://schemas.microsoft.com/office/drawing/2014/main" id="{1B5BE750-4D2D-4218-AB62-6836FBBD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225001"/>
            <a:ext cx="377703" cy="35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2">
            <a:extLst/>
          </p:cNvPr>
          <p:cNvSpPr>
            <a:spLocks noChangeArrowheads="1"/>
          </p:cNvSpPr>
          <p:nvPr/>
        </p:nvSpPr>
        <p:spPr bwMode="auto">
          <a:xfrm>
            <a:off x="107504" y="194203"/>
            <a:ext cx="8928992" cy="400110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ВИМОГИ ДО РЕЦЕНЗЕНТІВ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B42CC4C-4CB0-43D5-B614-4E063553A4CF}"/>
              </a:ext>
            </a:extLst>
          </p:cNvPr>
          <p:cNvSpPr/>
          <p:nvPr/>
        </p:nvSpPr>
        <p:spPr>
          <a:xfrm>
            <a:off x="179512" y="555365"/>
            <a:ext cx="8784976" cy="3927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1)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штатний працівник КНЛУ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2)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науковий ступінь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Учений може бути рецензентом не раніше ніж через 3 роки після здобуття ступеня доктора філософії (кандидата наук);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3)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наявність не менше 3 наукових публікацій за тематикою дослідження здобувача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за умови їх опублікування протягом останніх 5 років та після присудження вченому ступеня доктора філософії (кандидата наук),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 яких зараховуються: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– одноосібні монографії,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що рекомендовані до друку вченими радами ЗВО та пройшли рецензування, крім одноосібних монографій, виданих у державі, визнаній Верховною Радою України державою-агресором.              До одноосібних монографій прирівнюються одноосібні розділи в колективних монографіях за тих же умов (для іноземних видань – згідно з вимогами до наукових видань відповідної держави);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– наукові статті, опубліковані у наукових виданнях, включених на дату опублікування до переліку наукових фахових видань України;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– наукові статті, опубліковані у періодичних наукових виданнях, проіндексованих у базах даних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Web of Science Core Collection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та/або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Scopus,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крім видань держави, визнаної ВР України державою-агресором. </a:t>
            </a:r>
          </a:p>
        </p:txBody>
      </p:sp>
      <p:pic>
        <p:nvPicPr>
          <p:cNvPr id="3074" name="Picture 2" descr="Sсimago Journal Rank | Open Science in Ukraine">
            <a:extLst>
              <a:ext uri="{FF2B5EF4-FFF2-40B4-BE49-F238E27FC236}">
                <a16:creationId xmlns:a16="http://schemas.microsoft.com/office/drawing/2014/main" id="{3953E8D1-EB48-446B-A37E-598B7210D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38" y="5350386"/>
            <a:ext cx="1357168" cy="43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ournal Citation Reports: Journal Selection Simplified - Enago Academy">
            <a:extLst>
              <a:ext uri="{FF2B5EF4-FFF2-40B4-BE49-F238E27FC236}">
                <a16:creationId xmlns:a16="http://schemas.microsoft.com/office/drawing/2014/main" id="{33FF16F7-68F1-48B7-8522-C4CC1AA75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71" y="5315288"/>
            <a:ext cx="1265726" cy="5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130DCB09-9B49-4A73-BF5C-4AC538C0D05E}"/>
              </a:ext>
            </a:extLst>
          </p:cNvPr>
          <p:cNvSpPr/>
          <p:nvPr/>
        </p:nvSpPr>
        <p:spPr>
          <a:xfrm>
            <a:off x="306359" y="4542036"/>
            <a:ext cx="4464493" cy="59473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Стаття у виданні, віднесеному до Q1–Q3</a:t>
            </a:r>
            <a:endParaRPr lang="uk-UA" sz="1600" b="1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1A8CE1D-79DB-43EB-A712-5F99904D7D8D}"/>
              </a:ext>
            </a:extLst>
          </p:cNvPr>
          <p:cNvSpPr/>
          <p:nvPr/>
        </p:nvSpPr>
        <p:spPr>
          <a:xfrm>
            <a:off x="618873" y="5790437"/>
            <a:ext cx="4158226" cy="998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згідно з рейтингом у році, в якому опублікована публікація, або у разі, коли рейтинг за відповідний рік не опублікований на дату утворення разової ради згідно з останнім опублікованим рейтингом</a:t>
            </a:r>
          </a:p>
        </p:txBody>
      </p: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CA62D5BA-CB88-457A-847B-32400B98074F}"/>
              </a:ext>
            </a:extLst>
          </p:cNvPr>
          <p:cNvCxnSpPr>
            <a:cxnSpLocks/>
          </p:cNvCxnSpPr>
          <p:nvPr/>
        </p:nvCxnSpPr>
        <p:spPr>
          <a:xfrm>
            <a:off x="323528" y="4778041"/>
            <a:ext cx="0" cy="17473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87922E6D-4677-4F49-9BAF-46BD9AE27216}"/>
              </a:ext>
            </a:extLst>
          </p:cNvPr>
          <p:cNvCxnSpPr>
            <a:cxnSpLocks/>
          </p:cNvCxnSpPr>
          <p:nvPr/>
        </p:nvCxnSpPr>
        <p:spPr>
          <a:xfrm>
            <a:off x="323528" y="6525344"/>
            <a:ext cx="2387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D2A9128C-B658-46B7-8B1E-23BB4678B36C}"/>
              </a:ext>
            </a:extLst>
          </p:cNvPr>
          <p:cNvSpPr/>
          <p:nvPr/>
        </p:nvSpPr>
        <p:spPr>
          <a:xfrm>
            <a:off x="5997214" y="4584824"/>
            <a:ext cx="3055001" cy="6129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Одноосібна монографія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(обсягом не менше 5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авт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арк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</a:p>
        </p:txBody>
      </p:sp>
      <p:pic>
        <p:nvPicPr>
          <p:cNvPr id="3078" name="Picture 6" descr="Книга «Милый дом Чи. Книга 1» – Конамі Каната, купити за ціною 190.00 на  YAKABOO: 978-5-389-15888-7">
            <a:extLst>
              <a:ext uri="{FF2B5EF4-FFF2-40B4-BE49-F238E27FC236}">
                <a16:creationId xmlns:a16="http://schemas.microsoft.com/office/drawing/2014/main" id="{8AF9C7BF-12C3-46E1-B5F6-68683F858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3169" r="12010" b="60704"/>
          <a:stretch/>
        </p:blipFill>
        <p:spPr bwMode="auto">
          <a:xfrm>
            <a:off x="5287812" y="4884002"/>
            <a:ext cx="402638" cy="268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80" name="Picture 8" descr="Магніт &amp;quot;Плюс&amp;quot;, &amp;quot;Дорівнює&amp;quot;: купить в Украине. сувенирные и рекламные магниты  от магазина подарков и декора">
            <a:extLst>
              <a:ext uri="{FF2B5EF4-FFF2-40B4-BE49-F238E27FC236}">
                <a16:creationId xmlns:a16="http://schemas.microsoft.com/office/drawing/2014/main" id="{1808BC7E-8330-442F-BB6D-A25381D4F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0" b="5901"/>
          <a:stretch/>
        </p:blipFill>
        <p:spPr bwMode="auto">
          <a:xfrm>
            <a:off x="5154846" y="5496272"/>
            <a:ext cx="756668" cy="4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Наукові публікації: як магістру написати наукову статтю. Вебінар для  магістрів-дослідників.">
            <a:extLst>
              <a:ext uri="{FF2B5EF4-FFF2-40B4-BE49-F238E27FC236}">
                <a16:creationId xmlns:a16="http://schemas.microsoft.com/office/drawing/2014/main" id="{DA4CAEEA-5825-4559-8086-C8C927BAE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2751" r="23568" b="90220"/>
          <a:stretch/>
        </p:blipFill>
        <p:spPr bwMode="auto">
          <a:xfrm>
            <a:off x="6379825" y="5525400"/>
            <a:ext cx="2736304" cy="38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le:Eo circle blue number-2.svg - Wikimedia Commons">
            <a:extLst>
              <a:ext uri="{FF2B5EF4-FFF2-40B4-BE49-F238E27FC236}">
                <a16:creationId xmlns:a16="http://schemas.microsoft.com/office/drawing/2014/main" id="{32DBB06B-ECF8-490B-9F43-DDC153C9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73" y="5489435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Дужки в математиці">
            <a:extLst>
              <a:ext uri="{FF2B5EF4-FFF2-40B4-BE49-F238E27FC236}">
                <a16:creationId xmlns:a16="http://schemas.microsoft.com/office/drawing/2014/main" id="{D6972875-C8FA-47F2-A3D7-BFAE59ED5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2" t="19143" r="9318" b="23000"/>
          <a:stretch/>
        </p:blipFill>
        <p:spPr bwMode="auto">
          <a:xfrm rot="5400000">
            <a:off x="5398721" y="4608093"/>
            <a:ext cx="268917" cy="15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2">
            <a:extLst/>
          </p:cNvPr>
          <p:cNvSpPr>
            <a:spLocks noChangeArrowheads="1"/>
          </p:cNvSpPr>
          <p:nvPr/>
        </p:nvSpPr>
        <p:spPr bwMode="auto">
          <a:xfrm>
            <a:off x="107504" y="194203"/>
            <a:ext cx="8928992" cy="400110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ВИМОГИ ДО РЕЦЕНЗЕНТІВ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B42CC4C-4CB0-43D5-B614-4E063553A4CF}"/>
              </a:ext>
            </a:extLst>
          </p:cNvPr>
          <p:cNvSpPr/>
          <p:nvPr/>
        </p:nvSpPr>
        <p:spPr>
          <a:xfrm>
            <a:off x="179512" y="764704"/>
            <a:ext cx="8784976" cy="33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може бути призначено рецензентом особу, яка: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4E2E62E-97C5-44E1-9213-675796C471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291606"/>
              </p:ext>
            </p:extLst>
          </p:nvPr>
        </p:nvGraphicFramePr>
        <p:xfrm>
          <a:off x="251520" y="1102744"/>
          <a:ext cx="8424936" cy="556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157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2">
            <a:extLst/>
          </p:cNvPr>
          <p:cNvSpPr>
            <a:spLocks noChangeArrowheads="1"/>
          </p:cNvSpPr>
          <p:nvPr/>
        </p:nvSpPr>
        <p:spPr bwMode="auto">
          <a:xfrm>
            <a:off x="107504" y="40315"/>
            <a:ext cx="8928992" cy="707886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Публічна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презентація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здобувачем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результатів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дисертації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обговорення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F5999BB-DB70-48B2-BFB0-1F36BC32E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737333"/>
              </p:ext>
            </p:extLst>
          </p:nvPr>
        </p:nvGraphicFramePr>
        <p:xfrm>
          <a:off x="-1404664" y="795898"/>
          <a:ext cx="1152128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CA0A30F-B654-4E09-A374-43B89F1D420F}"/>
              </a:ext>
            </a:extLst>
          </p:cNvPr>
          <p:cNvSpPr/>
          <p:nvPr/>
        </p:nvSpPr>
        <p:spPr>
          <a:xfrm>
            <a:off x="251520" y="4706514"/>
            <a:ext cx="864096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 разі отримання негативного висновку про наукову новизну, теоретичне та практичне значення результатів дисертації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за здобувачем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зберігається право на повторне звернення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до структурного підрозділу КНЛУ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 письмовою заявою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щодо отримання такого висновку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після доопрацювання дисертації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або на поновлення в Університеті для завершення виконання відповідної ОНП, якщо здобувач достроково відрахований з аспірантури за власною заявою.</a:t>
            </a:r>
          </a:p>
          <a:p>
            <a:pPr algn="just"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Здобувач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 наявності поважних причин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(за станом здоров’я, сімейними обставинами тощо) за письмовою заявою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має право на отримання висновку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про наукову новизну, теоретичне та практичне значення результатів дисертації та проведення захисту дисертації в разовій раді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протягом двох років після відрахування з аспірантури.</a:t>
            </a:r>
            <a:endParaRPr lang="uk-UA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13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157AB3BA-09E4-449F-8D26-0EA47881B04D}"/>
              </a:ext>
            </a:extLst>
          </p:cNvPr>
          <p:cNvSpPr/>
          <p:nvPr/>
        </p:nvSpPr>
        <p:spPr>
          <a:xfrm>
            <a:off x="93689" y="746016"/>
            <a:ext cx="88017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Офіційний опонент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– особа, яка є науково-педагогічним або науковим працівником і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працює в КНЛУ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в якому утворена разова спеціалізована вчена рада,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має науковий ступінь і не менше 3 наукових публікацій за тематикою дослідження здобувача             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за умови їх опублікування протягом останніх 5 років до дня утворення разової спеціалізованої вченої ради та після присудження вченому ступеня доктора філософії (кандидата наук).</a:t>
            </a:r>
            <a:endParaRPr lang="uk-UA" dirty="0"/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8C2439A3-FB51-4BE5-9A66-473D826ED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94203"/>
            <a:ext cx="8928992" cy="400110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ВИМОГИ ДО ОПОНЕНТІВ</a:t>
            </a:r>
          </a:p>
        </p:txBody>
      </p:sp>
      <p:sp>
        <p:nvSpPr>
          <p:cNvPr id="15" name="Блок-схема: кілька документів 14">
            <a:extLst>
              <a:ext uri="{FF2B5EF4-FFF2-40B4-BE49-F238E27FC236}">
                <a16:creationId xmlns:a16="http://schemas.microsoft.com/office/drawing/2014/main" id="{A8779A0A-9B9A-4685-A997-A21323797659}"/>
              </a:ext>
            </a:extLst>
          </p:cNvPr>
          <p:cNvSpPr/>
          <p:nvPr/>
        </p:nvSpPr>
        <p:spPr>
          <a:xfrm>
            <a:off x="686525" y="2712759"/>
            <a:ext cx="8208912" cy="1155502"/>
          </a:xfrm>
          <a:prstGeom prst="flowChartMultidocumen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Офіційні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опоненти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не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можуть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працювати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 в одному і тому ж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закладі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включаються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до складу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разової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ради за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їх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письмовою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згодою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9361EB92-1E18-4A07-9BFB-0B7A73010C1C}"/>
              </a:ext>
            </a:extLst>
          </p:cNvPr>
          <p:cNvSpPr/>
          <p:nvPr/>
        </p:nvSpPr>
        <p:spPr>
          <a:xfrm>
            <a:off x="1259632" y="4293096"/>
            <a:ext cx="6870355" cy="119181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разі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відсутності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в КНЛУ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можливості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призначити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двох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рецензентів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з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урахуванням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вимог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Порядку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разова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рада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утворюється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складі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голови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ради, одного рецензента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трьох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офіційних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опонентів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64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8C0327-492E-4D05-B9AB-7781F610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2" t="20601" r="20864" b="6600"/>
          <a:stretch/>
        </p:blipFill>
        <p:spPr>
          <a:xfrm>
            <a:off x="107504" y="291787"/>
            <a:ext cx="8870831" cy="623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3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628943-4B1B-4870-8E93-D43D78894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00" r="1963" b="40200"/>
          <a:stretch/>
        </p:blipFill>
        <p:spPr>
          <a:xfrm>
            <a:off x="89756" y="4191"/>
            <a:ext cx="8964488" cy="2592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E3FEDF-5D78-434B-A2C7-6C5162A34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t="30400" r="16925" b="17800"/>
          <a:stretch/>
        </p:blipFill>
        <p:spPr>
          <a:xfrm>
            <a:off x="119345" y="2780928"/>
            <a:ext cx="8964488" cy="3856814"/>
          </a:xfrm>
          <a:prstGeom prst="rect">
            <a:avLst/>
          </a:prstGeom>
        </p:spPr>
      </p:pic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9BEC4344-F82C-4BA6-8FA9-9F864C08512B}"/>
              </a:ext>
            </a:extLst>
          </p:cNvPr>
          <p:cNvCxnSpPr/>
          <p:nvPr/>
        </p:nvCxnSpPr>
        <p:spPr>
          <a:xfrm>
            <a:off x="6012160" y="3501008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18584DF2-CD7A-4CAD-BAD2-3E3B1D4444D5}"/>
              </a:ext>
            </a:extLst>
          </p:cNvPr>
          <p:cNvCxnSpPr>
            <a:cxnSpLocks/>
          </p:cNvCxnSpPr>
          <p:nvPr/>
        </p:nvCxnSpPr>
        <p:spPr>
          <a:xfrm>
            <a:off x="4572000" y="249289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31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9DB2B5-3831-4FA7-B340-F767FA62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31800" r="16138" b="31800"/>
          <a:stretch/>
        </p:blipFill>
        <p:spPr>
          <a:xfrm>
            <a:off x="114427" y="3212976"/>
            <a:ext cx="8915145" cy="2664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2CD8CB-881E-40D4-B32B-BB8EA0B3E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t="29000" r="17713" b="27600"/>
          <a:stretch/>
        </p:blipFill>
        <p:spPr>
          <a:xfrm>
            <a:off x="179512" y="116632"/>
            <a:ext cx="8196137" cy="2989179"/>
          </a:xfrm>
          <a:prstGeom prst="rect">
            <a:avLst/>
          </a:prstGeom>
        </p:spPr>
      </p:pic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02BF3201-F2BC-428F-9FF6-F100ACA128C8}"/>
              </a:ext>
            </a:extLst>
          </p:cNvPr>
          <p:cNvCxnSpPr/>
          <p:nvPr/>
        </p:nvCxnSpPr>
        <p:spPr>
          <a:xfrm>
            <a:off x="5508104" y="4005064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328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11D565-645D-40D8-A1D6-03E57A8C3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" t="19201" r="29525" b="13601"/>
          <a:stretch/>
        </p:blipFill>
        <p:spPr>
          <a:xfrm>
            <a:off x="3851920" y="4293096"/>
            <a:ext cx="5031656" cy="27099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9E4508-9F56-43A1-949E-6DA575B70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7" t="79265" r="70453" b="3801"/>
          <a:stretch/>
        </p:blipFill>
        <p:spPr>
          <a:xfrm>
            <a:off x="2332498" y="260648"/>
            <a:ext cx="424824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1552BF-6978-481D-9978-1F64DBF08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01" r="26234" b="17800"/>
          <a:stretch/>
        </p:blipFill>
        <p:spPr>
          <a:xfrm>
            <a:off x="4283145" y="2204864"/>
            <a:ext cx="4860855" cy="23351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F976E4-D92A-4EFE-B34E-6732753B2C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19201" r="22438" b="23400"/>
          <a:stretch/>
        </p:blipFill>
        <p:spPr>
          <a:xfrm>
            <a:off x="170626" y="2868856"/>
            <a:ext cx="4085712" cy="25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268D20-43A3-4A80-9BEA-A47BA65266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25" t="30400" r="28738" b="15886"/>
          <a:stretch/>
        </p:blipFill>
        <p:spPr>
          <a:xfrm>
            <a:off x="179512" y="44624"/>
            <a:ext cx="2088232" cy="276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F27CA9-9FEF-4691-8BF0-35C26D2DE0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38" t="15000" r="28738" b="5201"/>
          <a:stretch/>
        </p:blipFill>
        <p:spPr>
          <a:xfrm>
            <a:off x="6686931" y="373265"/>
            <a:ext cx="2376264" cy="1574966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5B45FAF-9D0F-463F-A9DC-8C26B165F793}"/>
              </a:ext>
            </a:extLst>
          </p:cNvPr>
          <p:cNvSpPr/>
          <p:nvPr/>
        </p:nvSpPr>
        <p:spPr>
          <a:xfrm>
            <a:off x="535109" y="5634519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https://www.knlu.edu.ua/dissertation-councils.html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632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781717-0903-4C4B-BA86-65221EC19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13602" r="19288" b="3800"/>
          <a:stretch/>
        </p:blipFill>
        <p:spPr>
          <a:xfrm>
            <a:off x="-9869" y="4195"/>
            <a:ext cx="5688632" cy="42484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CC28EF-0C3E-4C03-B0EE-6F8461B5C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9201" r="19288" b="19200"/>
          <a:stretch/>
        </p:blipFill>
        <p:spPr>
          <a:xfrm>
            <a:off x="3455368" y="3661037"/>
            <a:ext cx="5688632" cy="31683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E5F0CC-7D00-449E-ADB8-1FBD547E3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5" t="17402" r="14563" b="15000"/>
          <a:stretch/>
        </p:blipFill>
        <p:spPr>
          <a:xfrm>
            <a:off x="5755197" y="314968"/>
            <a:ext cx="3312368" cy="1838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D4C4F-3674-473E-A404-3EE5043F0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50" t="30711" r="24801" b="21689"/>
          <a:stretch/>
        </p:blipFill>
        <p:spPr>
          <a:xfrm>
            <a:off x="107504" y="4509120"/>
            <a:ext cx="3218816" cy="1823996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2184032-0B5D-4ECE-A3BE-C5CB65F87E4B}"/>
              </a:ext>
            </a:extLst>
          </p:cNvPr>
          <p:cNvSpPr/>
          <p:nvPr/>
        </p:nvSpPr>
        <p:spPr>
          <a:xfrm>
            <a:off x="5639791" y="2153341"/>
            <a:ext cx="34277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https://www.youtube.com/watch?v=Nz0FAugOkm0&amp;ab_channel=SumyNationalAgrarianUniversity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C041D41-85CB-4061-85FE-26D9D3E7039A}"/>
              </a:ext>
            </a:extLst>
          </p:cNvPr>
          <p:cNvSpPr/>
          <p:nvPr/>
        </p:nvSpPr>
        <p:spPr>
          <a:xfrm>
            <a:off x="5628942" y="2945306"/>
            <a:ext cx="34277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https://naqa.gov.ua/2023/03/%d0%b2%d0%b5%d0%b1%d1%96%d0%bd%d0%b0%d1%80%d0%b8-phd/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959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719572" y="116632"/>
            <a:ext cx="7704856" cy="64807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Аналітична довідка про стан і перспективи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атестації здобувачів ступеня доктора філософії у КНЛУ з 2016 року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14E37-3578-4728-9992-B78BE5D1C96F}"/>
              </a:ext>
            </a:extLst>
          </p:cNvPr>
          <p:cNvSpPr txBox="1"/>
          <p:nvPr/>
        </p:nvSpPr>
        <p:spPr>
          <a:xfrm>
            <a:off x="3563888" y="9087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 2016 року</a:t>
            </a:r>
          </a:p>
        </p:txBody>
      </p:sp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3F8037AB-E356-4002-91F9-FCC2E30DB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75998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220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2555776" y="404664"/>
            <a:ext cx="4185344" cy="57606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онлайн-семінару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16FD8C2-75CD-4810-A516-F9EDA31EE96E}"/>
              </a:ext>
            </a:extLst>
          </p:cNvPr>
          <p:cNvSpPr/>
          <p:nvPr/>
        </p:nvSpPr>
        <p:spPr>
          <a:xfrm>
            <a:off x="251520" y="1124744"/>
            <a:ext cx="8712968" cy="433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Відкриття онлайн-семінару: виступ ректора КНЛУ доктора філологічних наук, професора Васька Р. В.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Основні положення атестації здобувачів ступеня доктора філософії: нормативні вимоги 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(завідувач аспірантури кандидат педагогічних наук Грищук Ю.В.,                     вчений секретар КНЛУ доктор філологічних наук, доцент </a:t>
            </a:r>
            <a:r>
              <a:rPr lang="uk-UA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Стефанова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 О.)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Аналітична довідка про стан і перспективи атестації здобувачів ступеня доктора філософії у КНЛУ з 2016 року 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(проректор з наукової роботи доктор філологічних наук, професор Корольова А. В.)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Практика захисту дисертації на здобуття ступеня доктора філософії у КНЛУ зі спеціальності 011 Освітні, педагогічні науки 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(доктор філософії Щербина М. Б.).</a:t>
            </a:r>
            <a:endParaRPr lang="uk-UA" sz="1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Шляхи підвищення ефективності атестації здобувачів ступеня доктора філософії у КНЛУ </a:t>
            </a: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(проректор з наукової роботи доктор філологічних наук,            професор Корольова А. В.)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я 9">
            <a:extLst>
              <a:ext uri="{FF2B5EF4-FFF2-40B4-BE49-F238E27FC236}">
                <a16:creationId xmlns:a16="http://schemas.microsoft.com/office/drawing/2014/main" id="{4522500B-0933-4840-AA3B-92F2634E0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191778"/>
              </p:ext>
            </p:extLst>
          </p:nvPr>
        </p:nvGraphicFramePr>
        <p:xfrm>
          <a:off x="107503" y="114808"/>
          <a:ext cx="8928993" cy="6392769"/>
        </p:xfrm>
        <a:graphic>
          <a:graphicData uri="http://schemas.openxmlformats.org/drawingml/2006/table">
            <a:tbl>
              <a:tblPr firstRow="1" firstCol="1" bandRow="1"/>
              <a:tblGrid>
                <a:gridCol w="360040">
                  <a:extLst>
                    <a:ext uri="{9D8B030D-6E8A-4147-A177-3AD203B41FA5}">
                      <a16:colId xmlns:a16="http://schemas.microsoft.com/office/drawing/2014/main" val="1964379080"/>
                    </a:ext>
                  </a:extLst>
                </a:gridCol>
                <a:gridCol w="1423479">
                  <a:extLst>
                    <a:ext uri="{9D8B030D-6E8A-4147-A177-3AD203B41FA5}">
                      <a16:colId xmlns:a16="http://schemas.microsoft.com/office/drawing/2014/main" val="2485123308"/>
                    </a:ext>
                  </a:extLst>
                </a:gridCol>
                <a:gridCol w="1522471">
                  <a:extLst>
                    <a:ext uri="{9D8B030D-6E8A-4147-A177-3AD203B41FA5}">
                      <a16:colId xmlns:a16="http://schemas.microsoft.com/office/drawing/2014/main" val="3072079922"/>
                    </a:ext>
                  </a:extLst>
                </a:gridCol>
                <a:gridCol w="2329522">
                  <a:extLst>
                    <a:ext uri="{9D8B030D-6E8A-4147-A177-3AD203B41FA5}">
                      <a16:colId xmlns:a16="http://schemas.microsoft.com/office/drawing/2014/main" val="3537609511"/>
                    </a:ext>
                  </a:extLst>
                </a:gridCol>
                <a:gridCol w="1244204">
                  <a:extLst>
                    <a:ext uri="{9D8B030D-6E8A-4147-A177-3AD203B41FA5}">
                      <a16:colId xmlns:a16="http://schemas.microsoft.com/office/drawing/2014/main" val="834325661"/>
                    </a:ext>
                  </a:extLst>
                </a:gridCol>
                <a:gridCol w="2049277">
                  <a:extLst>
                    <a:ext uri="{9D8B030D-6E8A-4147-A177-3AD203B41FA5}">
                      <a16:colId xmlns:a16="http://schemas.microsoft.com/office/drawing/2014/main" val="251791959"/>
                    </a:ext>
                  </a:extLst>
                </a:gridCol>
              </a:tblGrid>
              <a:tr h="304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95325" algn="l"/>
                          <a:tab pos="924560" algn="ctr"/>
                        </a:tabLs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414050"/>
                  </a:ext>
                </a:extLst>
              </a:tr>
              <a:tr h="108607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Бойко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Ганна Анатоліївна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Ніколаєва С. Ю.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викладання іноземних мов 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інформаційно-комунікаційних технологій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25.02.2021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Разова спеціалізована вчена рада КНЛУ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26.054.002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168758"/>
                  </a:ext>
                </a:extLst>
              </a:tr>
              <a:tr h="30481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Бегерська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Оксана Василівна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Єсипович К. П.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іспанської та французької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01.09.2017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н-103-а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03.10.2017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(відраховано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власним бажанням) 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6283713"/>
                  </a:ext>
                </a:extLst>
              </a:tr>
              <a:tr h="171107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Голос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Ганна Анатоліївна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к.пед.н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Кудіна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 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психології і педагогіки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14.04.2021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Разова спеціалізована вчена рада Інституту педагогічної освіти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 освіти дорослих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імені Івана </a:t>
                      </a:r>
                      <a:r>
                        <a:rPr lang="uk-UA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Зязюна</a:t>
                      </a: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НАПН України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26.451.007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070381"/>
                  </a:ext>
                </a:extLst>
              </a:tr>
              <a:tr h="46106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Долішня (Куліш)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Наталія Юріївна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к.філол.н., проф. Волкова Л. М.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германської і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фіно-угорської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03006"/>
                  </a:ext>
                </a:extLst>
              </a:tr>
              <a:tr h="30481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Дроганова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Стражева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Марія Андріївна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Денисова С. П.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О.М.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06.05.2021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н-40-а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21.05.2021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відраховано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власним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бажанням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1319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376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14CFB27F-7388-4F1C-91A1-674E9D7B6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546238"/>
              </p:ext>
            </p:extLst>
          </p:nvPr>
        </p:nvGraphicFramePr>
        <p:xfrm>
          <a:off x="251519" y="116632"/>
          <a:ext cx="8640961" cy="6396166"/>
        </p:xfrm>
        <a:graphic>
          <a:graphicData uri="http://schemas.openxmlformats.org/drawingml/2006/table">
            <a:tbl>
              <a:tblPr firstRow="1" firstCol="1" bandRow="1"/>
              <a:tblGrid>
                <a:gridCol w="453644">
                  <a:extLst>
                    <a:ext uri="{9D8B030D-6E8A-4147-A177-3AD203B41FA5}">
                      <a16:colId xmlns:a16="http://schemas.microsoft.com/office/drawing/2014/main" val="1103866900"/>
                    </a:ext>
                  </a:extLst>
                </a:gridCol>
                <a:gridCol w="1436540">
                  <a:extLst>
                    <a:ext uri="{9D8B030D-6E8A-4147-A177-3AD203B41FA5}">
                      <a16:colId xmlns:a16="http://schemas.microsoft.com/office/drawing/2014/main" val="622187896"/>
                    </a:ext>
                  </a:extLst>
                </a:gridCol>
                <a:gridCol w="1512147">
                  <a:extLst>
                    <a:ext uri="{9D8B030D-6E8A-4147-A177-3AD203B41FA5}">
                      <a16:colId xmlns:a16="http://schemas.microsoft.com/office/drawing/2014/main" val="3850915696"/>
                    </a:ext>
                  </a:extLst>
                </a:gridCol>
                <a:gridCol w="2697854">
                  <a:extLst>
                    <a:ext uri="{9D8B030D-6E8A-4147-A177-3AD203B41FA5}">
                      <a16:colId xmlns:a16="http://schemas.microsoft.com/office/drawing/2014/main" val="349150467"/>
                    </a:ext>
                  </a:extLst>
                </a:gridCol>
                <a:gridCol w="1181824">
                  <a:extLst>
                    <a:ext uri="{9D8B030D-6E8A-4147-A177-3AD203B41FA5}">
                      <a16:colId xmlns:a16="http://schemas.microsoft.com/office/drawing/2014/main" val="2380792351"/>
                    </a:ext>
                  </a:extLst>
                </a:gridCol>
                <a:gridCol w="1358952">
                  <a:extLst>
                    <a:ext uri="{9D8B030D-6E8A-4147-A177-3AD203B41FA5}">
                      <a16:colId xmlns:a16="http://schemas.microsoft.com/office/drawing/2014/main" val="3111319833"/>
                    </a:ext>
                  </a:extLst>
                </a:gridCol>
              </a:tblGrid>
              <a:tr h="304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95325" algn="l"/>
                          <a:tab pos="92456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546231"/>
                  </a:ext>
                </a:extLst>
              </a:tr>
              <a:tr h="30481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Ковальчук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Анна Миколаївна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Настенко С.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іспанської та французької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22.11.2020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н-95-а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03.11.2020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(відраховано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власним бажанням) 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281075"/>
                  </a:ext>
                </a:extLst>
              </a:tr>
              <a:tr h="30481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Комарчева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Катерина Сергіївна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Денисова С. П.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німецької філології та перекладу і прикладної лінгвістики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17.10.2016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н-120-а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31.10.2016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(відраховано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власним бажанням)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96338"/>
                  </a:ext>
                </a:extLst>
              </a:tr>
              <a:tr h="4610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Кузьмицька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Маргарита Олександрівна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д.пед.н., проф.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Бориско Н. Ф.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викладання іноземних мов 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інформаційно-комунікаційних технологій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624422"/>
                  </a:ext>
                </a:extLst>
              </a:tr>
              <a:tr h="4610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Кушніров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Максим Олександрович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к.філол.н., проф. Волкова Л. М.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германської і фіно-угорської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27.02.2021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н-14-а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16.02.2021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43613"/>
                  </a:ext>
                </a:extLst>
              </a:tr>
              <a:tr h="108607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Ляшко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Ольга Валеріївна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Кравченко Н. К.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О.М.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22.12.2020 Спеціалізована вчена рада для присудження ступеня доктора філософії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КНЛУ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26.054.001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668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676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63697942-851D-4145-8552-A8607B5D1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473522"/>
              </p:ext>
            </p:extLst>
          </p:nvPr>
        </p:nvGraphicFramePr>
        <p:xfrm>
          <a:off x="179512" y="188640"/>
          <a:ext cx="8784977" cy="5158678"/>
        </p:xfrm>
        <a:graphic>
          <a:graphicData uri="http://schemas.openxmlformats.org/drawingml/2006/table">
            <a:tbl>
              <a:tblPr firstRow="1" firstCol="1" bandRow="1"/>
              <a:tblGrid>
                <a:gridCol w="432048">
                  <a:extLst>
                    <a:ext uri="{9D8B030D-6E8A-4147-A177-3AD203B41FA5}">
                      <a16:colId xmlns:a16="http://schemas.microsoft.com/office/drawing/2014/main" val="206942914"/>
                    </a:ext>
                  </a:extLst>
                </a:gridCol>
                <a:gridCol w="1322703">
                  <a:extLst>
                    <a:ext uri="{9D8B030D-6E8A-4147-A177-3AD203B41FA5}">
                      <a16:colId xmlns:a16="http://schemas.microsoft.com/office/drawing/2014/main" val="2380340204"/>
                    </a:ext>
                  </a:extLst>
                </a:gridCol>
                <a:gridCol w="1629625">
                  <a:extLst>
                    <a:ext uri="{9D8B030D-6E8A-4147-A177-3AD203B41FA5}">
                      <a16:colId xmlns:a16="http://schemas.microsoft.com/office/drawing/2014/main" val="2290991429"/>
                    </a:ext>
                  </a:extLst>
                </a:gridCol>
                <a:gridCol w="2817478">
                  <a:extLst>
                    <a:ext uri="{9D8B030D-6E8A-4147-A177-3AD203B41FA5}">
                      <a16:colId xmlns:a16="http://schemas.microsoft.com/office/drawing/2014/main" val="3560014057"/>
                    </a:ext>
                  </a:extLst>
                </a:gridCol>
                <a:gridCol w="1201521">
                  <a:extLst>
                    <a:ext uri="{9D8B030D-6E8A-4147-A177-3AD203B41FA5}">
                      <a16:colId xmlns:a16="http://schemas.microsoft.com/office/drawing/2014/main" val="2577950267"/>
                    </a:ext>
                  </a:extLst>
                </a:gridCol>
                <a:gridCol w="1381602">
                  <a:extLst>
                    <a:ext uri="{9D8B030D-6E8A-4147-A177-3AD203B41FA5}">
                      <a16:colId xmlns:a16="http://schemas.microsoft.com/office/drawing/2014/main" val="1556181361"/>
                    </a:ext>
                  </a:extLst>
                </a:gridCol>
              </a:tblGrid>
              <a:tr h="4273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950888"/>
                  </a:ext>
                </a:extLst>
              </a:tr>
              <a:tr h="4610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Мащенко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Анна-Марія Андріївна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д.філол.н., проф. Гамзюк М.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германської і фіно-угорської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31.10.2020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н-85-а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15.10.2020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022612"/>
                  </a:ext>
                </a:extLst>
              </a:tr>
              <a:tr h="46106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Міцай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Євгенія Павлівна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д.пед.н., проф. </a:t>
                      </a:r>
                      <a:b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Бігіч О. Б.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викладання іноземних мов 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інформаційно-комунікаційних технологій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83336"/>
                  </a:ext>
                </a:extLst>
              </a:tr>
              <a:tr h="77356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Наумович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Тетяна Валентинівна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Гамзюк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германської і фіно-угорської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01.10.2021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н-96-а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30.09.2021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Разова спеціалізована вчена рада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Ерфуртського університету (ФРН)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017119"/>
                  </a:ext>
                </a:extLst>
              </a:tr>
              <a:tr h="46106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14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Паленчук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Таміла Дмитрівна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д.пед.н., проф. </a:t>
                      </a:r>
                      <a:b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Черниш В.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викладання іноземних мов 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інформаційно-комунікаційних технологій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355285"/>
                  </a:ext>
                </a:extLst>
              </a:tr>
              <a:tr h="61731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15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Плахотнюк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Євген Ігорович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Жаботинська С. А.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О.М. Мороховського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22.02.2021 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18.02.2021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269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690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305715"/>
              </p:ext>
            </p:extLst>
          </p:nvPr>
        </p:nvGraphicFramePr>
        <p:xfrm>
          <a:off x="142308" y="548680"/>
          <a:ext cx="8859384" cy="4735248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337450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510602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97416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11697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93304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16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Польова (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Шулькевич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Олена Сергіївна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Сорокін С.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східної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 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 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15.06.2022 Разова спеціалізована вчена рада КНЛУ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26.054.005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727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17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Раренко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Наталія Вікторівна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Воробйова О. П.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О.М. Мороховського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22.02.2021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18.02.2021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  <a:tr h="90258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18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Рубцова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Світлана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Вячеславівна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д.пед.н., проф. </a:t>
                      </a:r>
                      <a:b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Черниш В.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викладання іноземних мов </a:t>
                      </a:r>
                      <a:b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інформаційно-комунікаційних технологій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 </a:t>
                      </a:r>
                      <a:b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 </a:t>
                      </a:r>
                      <a:b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19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Семеряко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Ольга Віталіївна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д.філол.н., проф. Валігура О. Р.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східної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 </a:t>
                      </a:r>
                      <a:b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 </a:t>
                      </a:r>
                      <a:b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4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526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18295"/>
              </p:ext>
            </p:extLst>
          </p:nvPr>
        </p:nvGraphicFramePr>
        <p:xfrm>
          <a:off x="142308" y="764704"/>
          <a:ext cx="8859384" cy="3973515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337450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510602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97416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11697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93304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Степаненко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Катерина Василівна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Кравченко Н. К.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О. М. </a:t>
                      </a: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31.08.2020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27.08.2020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16.02.2021 Разова спеціалізована вчена рада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КНЛУ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26.054.003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727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Струмінська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Марія Петрівна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Кривенко Г. Л.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О. М.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01.10.2018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н-92-а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03.10.2018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(відраховано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власним бажанням) 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05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719572" y="116632"/>
            <a:ext cx="7704856" cy="64807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Аналітична довідка про стан і перспективи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атестації здобувачів ступеня доктора філософії у КНЛУ з 2016 року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14E37-3578-4728-9992-B78BE5D1C96F}"/>
              </a:ext>
            </a:extLst>
          </p:cNvPr>
          <p:cNvSpPr txBox="1"/>
          <p:nvPr/>
        </p:nvSpPr>
        <p:spPr>
          <a:xfrm>
            <a:off x="3563888" y="9087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 2017 року</a:t>
            </a:r>
          </a:p>
        </p:txBody>
      </p:sp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3F8037AB-E356-4002-91F9-FCC2E30DB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570299"/>
              </p:ext>
            </p:extLst>
          </p:nvPr>
        </p:nvGraphicFramePr>
        <p:xfrm>
          <a:off x="1524000" y="1397000"/>
          <a:ext cx="6648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2794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075262"/>
              </p:ext>
            </p:extLst>
          </p:nvPr>
        </p:nvGraphicFramePr>
        <p:xfrm>
          <a:off x="105103" y="157656"/>
          <a:ext cx="8859384" cy="5778501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337450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510602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97416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11697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93304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433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103859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Варчук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Ліана Вікторівна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Волкова С. В.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О.М.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08.09.2021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12.11.2021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спеціалізована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вчена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рада ДВНЗ «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Прикарпат-ський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національний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університет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імені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Василя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Стефаника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20.051.035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  <a:tr h="2597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Колєснік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Ірина Олександрівна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Воробйова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 П.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О.М.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08.09.2021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25975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Козік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Юлія Миколаївна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Гамзюк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М. В.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германської і фіно-угорської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kumimoji="0" lang="uk-UA" sz="14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01.08.2018</a:t>
                      </a:r>
                      <a:r>
                        <a:rPr kumimoji="0" lang="uk-UA" sz="1400" b="0" i="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н-66-а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4580" algn="ctr"/>
                        </a:tabLst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30.08.2018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(відраховано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власним бажанням)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804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089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61369"/>
              </p:ext>
            </p:extLst>
          </p:nvPr>
        </p:nvGraphicFramePr>
        <p:xfrm>
          <a:off x="105103" y="157656"/>
          <a:ext cx="8859384" cy="6062600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337450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17162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36850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Ликіна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Віра Вікторівна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Потапенко С. І.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О.М.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08.09.2021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08.09.2022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13410" algn="ctr"/>
                        </a:tabLst>
                        <a:defRPr/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спеціалізована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вчена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рада КНЛУ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13410" algn="ctr"/>
                        </a:tabLst>
                        <a:defRPr/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26.054.006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10330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Ликова (Данильченко) Ксенія Ігорівна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Данилич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 С.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іспанської та французької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відпустці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догляду 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дитиною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07.09.2023                                        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(н-87-а </a:t>
                      </a:r>
                    </a:p>
                    <a:p>
                      <a:pPr algn="ctr"/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15.10.20)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  <a:tr h="90258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Матковська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Наталія Вікторівна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Черниш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 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викладання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інформаційно-комунікаційних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08.09.2021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Осьмачко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Оксана Сергіївна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Сорокін С. 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східної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відпустці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догляду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дитиною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24.04.2024                                         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(н-42-а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25.05.2021)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13410" algn="ctr"/>
                        </a:tabLst>
                        <a:defRPr/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4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761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238885"/>
              </p:ext>
            </p:extLst>
          </p:nvPr>
        </p:nvGraphicFramePr>
        <p:xfrm>
          <a:off x="142308" y="332656"/>
          <a:ext cx="8859384" cy="5624764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337450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17162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36850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Петрочук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Наталія Олександрівна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Валігура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 Р.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східної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12.12.2021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н-116-а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07.12.2021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566406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Поздняков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Кирило Олександрович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Валігура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 Р.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східної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08.09.2021</a:t>
                      </a:r>
                    </a:p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  <a:tr h="90258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Помилуйко-Недашківськая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Галина Олександрівна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Біляшевич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 М.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теорії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історії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світової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літератури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07.02.2023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н-10-а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02.02.2023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Прилипко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Дар'я Олегівна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Майєр Н. 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викладання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інформаційно-комунікаційних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08.09.2021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13410" algn="ctr"/>
                        </a:tabLst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45814"/>
                  </a:ext>
                </a:extLst>
              </a:tr>
              <a:tr h="65358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Сідляренко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Хасанова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Тетяна </a:t>
                      </a: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Рафаїлівна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доц. Кириленко В. Г.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психології і педагогіки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08.09.2021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86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040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3777"/>
              </p:ext>
            </p:extLst>
          </p:nvPr>
        </p:nvGraphicFramePr>
        <p:xfrm>
          <a:off x="142308" y="692696"/>
          <a:ext cx="8859384" cy="5014281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296027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58585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36850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Стельмах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Діана Олександрівна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Ніколаєва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 Ю.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викладання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інформаційно-комунікаційних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08.09.2021</a:t>
                      </a:r>
                    </a:p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Тернавська Маргарита Дмитрівна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Бориско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Ф.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викладання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інформаційно-комунікаційних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25.09.2017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н-96-а</a:t>
                      </a:r>
                    </a:p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26.09.2017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відраховано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порушення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умов договору</a:t>
                      </a:r>
                      <a:r>
                        <a:rPr lang="uk-UA" sz="120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094969"/>
                  </a:ext>
                </a:extLst>
              </a:tr>
              <a:tr h="77840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Шульга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Анна Андріївна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Корольова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 В.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германської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фіно-угорської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08.09.2021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Щербань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Наталія Ігорівна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Сорокін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 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східної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08.09.2021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13410" algn="ctr"/>
                        </a:tabLst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4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966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107504" y="116632"/>
            <a:ext cx="8856984" cy="7200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положення атестації здобувачів ступеня доктора філософії: нормативні вимоги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Закон України &quot;Про вищу освіту&quot;, цена 45 грн - Prom.ua (ID#1372139636)">
            <a:extLst>
              <a:ext uri="{FF2B5EF4-FFF2-40B4-BE49-F238E27FC236}">
                <a16:creationId xmlns:a16="http://schemas.microsoft.com/office/drawing/2014/main" id="{687881E5-238C-41C0-88F5-0E22E6A3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8084"/>
            <a:ext cx="1905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C4610DA-4AE8-4AFE-A89A-5DF59A294FF2}"/>
              </a:ext>
            </a:extLst>
          </p:cNvPr>
          <p:cNvSpPr/>
          <p:nvPr/>
        </p:nvSpPr>
        <p:spPr>
          <a:xfrm>
            <a:off x="-36004" y="372535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https://zakon.rada.gov.ua/laws/show/1556-18#Text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3B30A9-6D25-427D-9A78-F3B1B81DC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75" t="24801" r="27951" b="22000"/>
          <a:stretch/>
        </p:blipFill>
        <p:spPr>
          <a:xfrm>
            <a:off x="4769755" y="868535"/>
            <a:ext cx="419473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43F46DA-E41A-4524-AE41-D160ABC2B85F}"/>
              </a:ext>
            </a:extLst>
          </p:cNvPr>
          <p:cNvSpPr/>
          <p:nvPr/>
        </p:nvSpPr>
        <p:spPr>
          <a:xfrm>
            <a:off x="4860032" y="363666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https://zakon.rada.gov.ua/laws/show/261-2016-%D0%BF#n49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5AC75-6C31-4F55-A08C-2D5A32AA21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75" t="23400" r="27951" b="33654"/>
          <a:stretch/>
        </p:blipFill>
        <p:spPr>
          <a:xfrm>
            <a:off x="4746084" y="4119015"/>
            <a:ext cx="4194734" cy="220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5F55ACCA-A6A5-4CE2-84E2-43A170647CE2}"/>
              </a:ext>
            </a:extLst>
          </p:cNvPr>
          <p:cNvSpPr/>
          <p:nvPr/>
        </p:nvSpPr>
        <p:spPr>
          <a:xfrm>
            <a:off x="4932040" y="63279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https://zakon.rada.gov.ua/laws/show/44-2022-%D0%BF#Text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19720BA-2556-49BC-9DED-5C0C145384D1}"/>
              </a:ext>
            </a:extLst>
          </p:cNvPr>
          <p:cNvSpPr/>
          <p:nvPr/>
        </p:nvSpPr>
        <p:spPr>
          <a:xfrm>
            <a:off x="899592" y="6544710"/>
            <a:ext cx="20473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https://tinyurl.com/wmz9je4c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7BB9EB-46AD-4998-9653-9C26A666C6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163" t="20601" r="27951" b="17800"/>
          <a:stretch/>
        </p:blipFill>
        <p:spPr>
          <a:xfrm>
            <a:off x="2064864" y="863799"/>
            <a:ext cx="2631427" cy="236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809E28D-9DF2-4136-95A3-16AE676B6D18}"/>
              </a:ext>
            </a:extLst>
          </p:cNvPr>
          <p:cNvSpPr/>
          <p:nvPr/>
        </p:nvSpPr>
        <p:spPr>
          <a:xfrm>
            <a:off x="2469246" y="3217524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https://zakon.rada.gov.ua/laws/show/z0155-17#Text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856718A0-F4CA-4EB8-8924-D8FA28A12FAF}"/>
              </a:ext>
            </a:extLst>
          </p:cNvPr>
          <p:cNvSpPr/>
          <p:nvPr/>
        </p:nvSpPr>
        <p:spPr>
          <a:xfrm>
            <a:off x="35737" y="345561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липня 2014 р. № 1556-VII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D30EF8-7872-4047-9E4B-9200C9703D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63" t="20601" r="30313" b="30868"/>
          <a:stretch/>
        </p:blipFill>
        <p:spPr>
          <a:xfrm>
            <a:off x="356320" y="4048522"/>
            <a:ext cx="3312368" cy="249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261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354242"/>
              </p:ext>
            </p:extLst>
          </p:nvPr>
        </p:nvGraphicFramePr>
        <p:xfrm>
          <a:off x="142308" y="692696"/>
          <a:ext cx="8859384" cy="4297428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296027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58585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36850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58845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Щербина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Мадіна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Баталівна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Бігіч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 Б.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викладання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інформаційно-комунікаційних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08.09.2021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29.12.2021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спеціалізована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вчена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рада КНЛУ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26.054.004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86108"/>
                  </a:ext>
                </a:extLst>
              </a:tr>
              <a:tr h="65358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Юхименко (</a:t>
                      </a: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Лузан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Віолетта Олександрівна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Майєр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викладання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інформаційно-комунікаційних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н-76-а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08.09.2021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Утворено разову спеціалізовану вчену раду, захист планується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98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107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719572" y="116632"/>
            <a:ext cx="7704856" cy="64807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Аналітична довідка про стан і перспективи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атестації здобувачів ступеня доктора філософії у КНЛУ з 2016 року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14E37-3578-4728-9992-B78BE5D1C96F}"/>
              </a:ext>
            </a:extLst>
          </p:cNvPr>
          <p:cNvSpPr txBox="1"/>
          <p:nvPr/>
        </p:nvSpPr>
        <p:spPr>
          <a:xfrm>
            <a:off x="3563888" y="9087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 2018 року</a:t>
            </a:r>
          </a:p>
        </p:txBody>
      </p:sp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3F8037AB-E356-4002-91F9-FCC2E30DB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8476133"/>
              </p:ext>
            </p:extLst>
          </p:nvPr>
        </p:nvGraphicFramePr>
        <p:xfrm>
          <a:off x="1524000" y="1422068"/>
          <a:ext cx="6720408" cy="474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8421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232311"/>
              </p:ext>
            </p:extLst>
          </p:nvPr>
        </p:nvGraphicFramePr>
        <p:xfrm>
          <a:off x="142308" y="188640"/>
          <a:ext cx="8859384" cy="6083233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296027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58585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343661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261340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Алімова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Анна Юріївна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Некряч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 Є.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англійської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філософії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імені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професора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О. М.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06.03.2023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н-13-а</a:t>
                      </a:r>
                    </a:p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02.03.2023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Бондаренко Євгенія Олександрівна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Сорокін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східної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08.09.2022</a:t>
                      </a:r>
                    </a:p>
                    <a:p>
                      <a:pPr algn="ctr"/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н-45-а </a:t>
                      </a:r>
                    </a:p>
                    <a:p>
                      <a:pPr algn="ctr"/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08.09.2022</a:t>
                      </a:r>
                    </a:p>
                    <a:p>
                      <a:pPr algn="ctr"/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відраховано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2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невиконання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Індивідуального</a:t>
                      </a:r>
                      <a:r>
                        <a:rPr lang="ru-RU" sz="12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плану)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964500"/>
                  </a:ext>
                </a:extLst>
              </a:tr>
              <a:tr h="66769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Бумар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Крістіна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Сергіївна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Філоненко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Г.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іспанської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французької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07.09.2022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Волинець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Наталія Володимирівна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Попович М. М.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іспанської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французької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07.09.2022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13410" algn="ctr"/>
                        </a:tabLst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45814"/>
                  </a:ext>
                </a:extLst>
              </a:tr>
              <a:tr h="58845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Гізер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Костянтин Олександрович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Ніконова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 Г.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англійської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перекладу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07.09.2022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86108"/>
                  </a:ext>
                </a:extLst>
              </a:tr>
              <a:tr h="65358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Котковець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Аліна Леонідівна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д.пед.н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Майєр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методики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викладання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й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інформаційно-комунікаційних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технологій</a:t>
                      </a: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07.09.2022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98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897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92338"/>
              </p:ext>
            </p:extLst>
          </p:nvPr>
        </p:nvGraphicFramePr>
        <p:xfrm>
          <a:off x="142308" y="332656"/>
          <a:ext cx="8859384" cy="5947350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296027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58585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36850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Курбаль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-Грановська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Ольга Олегівна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Кравченко Н. К. 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07.09.2022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Публічна презентація наукових результатів дисертації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24.01.2023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864192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Маркова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Юлія Русланівна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Кравченко Н. К. 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англійської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філософії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 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07.09.2022</a:t>
                      </a:r>
                    </a:p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  <a:tr h="66769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Орел (Журавель)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Тетяна Валентинівна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Ніконова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 Г.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англійської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перекладу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відпустці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догляду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дитиною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08.10.2023                       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(н-7/1-а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27.01.2021)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Приймак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Дмитро Михайлович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Некряч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 Є.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англійської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філософії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імені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професора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О. М.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07.09.2022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Публічна презентація наукових результатів дисертації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26.05.2022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84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311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184461"/>
              </p:ext>
            </p:extLst>
          </p:nvPr>
        </p:nvGraphicFramePr>
        <p:xfrm>
          <a:off x="142308" y="764704"/>
          <a:ext cx="8859384" cy="4878834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296027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58585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36850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Романенко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Ольга Петрівна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Корольова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германської і фіно-угорської філології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імені професора Г. Г. </a:t>
                      </a: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Почепцова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07.09.2022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20.10.2022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спеціалізована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вчена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КНЛУ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ДФ 26.054.007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385086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Самоляк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Наталія Борисівна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Гамзюк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германської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фіно-угорської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імені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професора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 Г.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Почепцова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21.11.2022 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 №72-а </a:t>
                      </a:r>
                    </a:p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14.11.2022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відраховано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власним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бажанням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392201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Романенко Вікторія Геннадіївна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Волкова С. В.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англійської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філософії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імені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професора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О. М.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Мороховського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24.06.2021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н-59-а </a:t>
                      </a:r>
                    </a:p>
                    <a:p>
                      <a:pPr algn="ctr"/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09.07.2021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відраховано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зв’язку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зі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смертю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471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554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636164"/>
              </p:ext>
            </p:extLst>
          </p:nvPr>
        </p:nvGraphicFramePr>
        <p:xfrm>
          <a:off x="142308" y="476672"/>
          <a:ext cx="8859384" cy="5278930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296027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58585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36850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був закріплений аспірант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75906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Саф’янова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Марія Олександрівна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Бондаренко І. П.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східної і словянської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noProof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17.12.2023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Сунг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Ольга Миколаївна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Некряч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 Є.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філософії мови імені професора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О. М. Мороховського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noProof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noProof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09.09.2022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noProof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н-43-а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noProof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07.09.2022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13410" algn="ctr"/>
                        </a:tabLst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45814"/>
                  </a:ext>
                </a:extLst>
              </a:tr>
              <a:tr h="6730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Чала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Світлана Олександрівна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Попович М. М.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іспанської та французької філології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09.12.2019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н-108-а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30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27.12.2019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(відраховано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20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власним бажанням)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13410" algn="ctr"/>
                        </a:tabLst>
                        <a:defRPr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946887"/>
                  </a:ext>
                </a:extLst>
              </a:tr>
              <a:tr h="58845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Шкута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Олега Георгіївна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Ніконова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 Г.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noProof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англійської філології і перекладу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відпустці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догляду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дитиною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24.06.2024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(н-66-а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aseline="0" noProof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 27.08.21)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86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082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AB4672FF-32F8-4AE2-A631-D7AC790D8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022605"/>
              </p:ext>
            </p:extLst>
          </p:nvPr>
        </p:nvGraphicFramePr>
        <p:xfrm>
          <a:off x="142308" y="521567"/>
          <a:ext cx="8859384" cy="5814865"/>
        </p:xfrm>
        <a:graphic>
          <a:graphicData uri="http://schemas.openxmlformats.org/drawingml/2006/table">
            <a:tbl>
              <a:tblPr firstRow="1" firstCol="1" bandRow="1"/>
              <a:tblGrid>
                <a:gridCol w="432165">
                  <a:extLst>
                    <a:ext uri="{9D8B030D-6E8A-4147-A177-3AD203B41FA5}">
                      <a16:colId xmlns:a16="http://schemas.microsoft.com/office/drawing/2014/main" val="1758001784"/>
                    </a:ext>
                  </a:extLst>
                </a:gridCol>
                <a:gridCol w="1296027">
                  <a:extLst>
                    <a:ext uri="{9D8B030D-6E8A-4147-A177-3AD203B41FA5}">
                      <a16:colId xmlns:a16="http://schemas.microsoft.com/office/drawing/2014/main" val="3046483708"/>
                    </a:ext>
                  </a:extLst>
                </a:gridCol>
                <a:gridCol w="1658585">
                  <a:extLst>
                    <a:ext uri="{9D8B030D-6E8A-4147-A177-3AD203B41FA5}">
                      <a16:colId xmlns:a16="http://schemas.microsoft.com/office/drawing/2014/main" val="104289341"/>
                    </a:ext>
                  </a:extLst>
                </a:gridCol>
                <a:gridCol w="2867606">
                  <a:extLst>
                    <a:ext uri="{9D8B030D-6E8A-4147-A177-3AD203B41FA5}">
                      <a16:colId xmlns:a16="http://schemas.microsoft.com/office/drawing/2014/main" val="2688491225"/>
                    </a:ext>
                  </a:extLst>
                </a:gridCol>
                <a:gridCol w="1236850">
                  <a:extLst>
                    <a:ext uri="{9D8B030D-6E8A-4147-A177-3AD203B41FA5}">
                      <a16:colId xmlns:a16="http://schemas.microsoft.com/office/drawing/2014/main" val="3285458018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3773889806"/>
                    </a:ext>
                  </a:extLst>
                </a:gridCol>
              </a:tblGrid>
              <a:tr h="1132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ПІБ аспіранта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Науковий керівник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Кафедра, </a:t>
                      </a:r>
                      <a:b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якою закріплений аспірант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закінчення аспірантури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Захист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дисертації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0287"/>
                  </a:ext>
                </a:extLst>
              </a:tr>
              <a:tr h="38008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Гриненко Олеся Юріївна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Баган М. П.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української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24.07.2026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914241"/>
                  </a:ext>
                </a:extLst>
              </a:tr>
              <a:tr h="66769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Клепак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Анастасія Валеріївна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Сорокін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 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східної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словʼянської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05.09.2023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34613"/>
                  </a:ext>
                </a:extLst>
              </a:tr>
              <a:tr h="49341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Ковальчук Юлія Юріївна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Любимова Ю.С.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східної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словʼянської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4580" algn="ctr"/>
                        </a:tabLst>
                        <a:defRPr/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05.09.2023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13410" algn="ctr"/>
                        </a:tabLs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45814"/>
                  </a:ext>
                </a:extLst>
              </a:tr>
              <a:tr h="45931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Кравець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Олена Іванівна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проф.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Валігура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 Р. 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східної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словʼянської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4580" algn="ctr"/>
                        </a:tabLst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05.09.2023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86108"/>
                  </a:ext>
                </a:extLst>
              </a:tr>
              <a:tr h="58845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Оксак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Гліб Леонідович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Філоненко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Г.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романської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новогрецької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перекладу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4580" algn="ctr"/>
                        </a:tabLst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05.09.2023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015985"/>
                  </a:ext>
                </a:extLst>
              </a:tr>
              <a:tr h="5603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Соловей Дарина Олександрівна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Філоненко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романської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новогрецької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перекладу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4580" algn="ctr"/>
                        </a:tabLst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05.09.2023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26481"/>
                  </a:ext>
                </a:extLst>
              </a:tr>
              <a:tr h="58845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Федічев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Олександр Євгенійович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к.філол.н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Сорокін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 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східної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словʼянської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філології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4580" algn="ctr"/>
                        </a:tabLst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05.09.2023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312389"/>
                  </a:ext>
                </a:extLst>
              </a:tr>
              <a:tr h="58845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Хайсарова</a:t>
                      </a: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Карина </a:t>
                      </a:r>
                      <a:r>
                        <a:rPr lang="uk-UA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Карімівна</a:t>
                      </a:r>
                      <a:endParaRPr lang="uk-UA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д.філол.н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доц. Павленко Ю. Ю.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Кафедра теорії та історії світової літератури</a:t>
                      </a: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4580" algn="ctr"/>
                        </a:tabLst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05.09.2023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084580" algn="ctr"/>
                        </a:tabLst>
                      </a:pPr>
                      <a:endParaRPr lang="ru-RU" sz="1400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35" marR="59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33124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9FFD8-3E11-4D55-9707-B71C712FA098}"/>
              </a:ext>
            </a:extLst>
          </p:cNvPr>
          <p:cNvSpPr txBox="1"/>
          <p:nvPr/>
        </p:nvSpPr>
        <p:spPr>
          <a:xfrm>
            <a:off x="3635896" y="1166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 2019 року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30DDC5D-7814-4984-A98C-C3F8767B5CC6}"/>
              </a:ext>
            </a:extLst>
          </p:cNvPr>
          <p:cNvSpPr/>
          <p:nvPr/>
        </p:nvSpPr>
        <p:spPr>
          <a:xfrm>
            <a:off x="611560" y="6372035"/>
            <a:ext cx="5815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аспіранти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року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96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395536" y="116632"/>
            <a:ext cx="8352928" cy="98072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Практики захисту дисертацій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здобуття ступеня доктора філософії у КНЛУ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 спеціальностей 011 Освітні, педагогічні науки, 035 Філологія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s://aspirantura.knlu.edu.ua/wp-content/uploads/2022/09/%D0%92%D1%96%D1%82%D0%B0%D1%94%D0%BC%D0%BE-%D0%9F%D0%BE%D0%BB%D1%8C%D0%BE%D0%B2%D0%B0.jpg">
            <a:extLst>
              <a:ext uri="{FF2B5EF4-FFF2-40B4-BE49-F238E27FC236}">
                <a16:creationId xmlns:a16="http://schemas.microsoft.com/office/drawing/2014/main" id="{371AF9D3-6731-478C-99F8-37B1F7F5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8" y="1307712"/>
            <a:ext cx="3366120" cy="25245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aspirantura.knlu.edu.ua/wp-content/uploads/2022/01/%D0%A9%D0%B5%D1%80%D0%B1%D0%B8%D0%BD%D0%B0-%D0%B2%D1%96%D1%82%D0%B0%D0%BD%D0%BD%D1%8F-1.png">
            <a:extLst>
              <a:ext uri="{FF2B5EF4-FFF2-40B4-BE49-F238E27FC236}">
                <a16:creationId xmlns:a16="http://schemas.microsoft.com/office/drawing/2014/main" id="{7A15D120-9798-44F2-A98B-5D80823A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14" y="1313874"/>
            <a:ext cx="3504299" cy="2485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200" name="Picture 8" descr="https://aspirantura.knlu.edu.ua/wp-content/uploads/2022/09/%D0%97%D0%BD%D1%96%D0%BC%D0%BE%D0%BA-%D0%B5%D0%BA%D1%80%D0%B0%D0%BD%D0%B0-6.png">
            <a:extLst>
              <a:ext uri="{FF2B5EF4-FFF2-40B4-BE49-F238E27FC236}">
                <a16:creationId xmlns:a16="http://schemas.microsoft.com/office/drawing/2014/main" id="{B22A2A87-DF9C-4FE0-B2A7-60643EB06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90"/>
          <a:stretch/>
        </p:blipFill>
        <p:spPr bwMode="auto">
          <a:xfrm>
            <a:off x="6372200" y="4181467"/>
            <a:ext cx="2633732" cy="22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spirantura.knlu.edu.ua/wp-content/uploads/2022/09/%D0%92%D1%96%D1%82%D0%B0%D1%94%D0%BC%D0%BE-%D0%9B%D0%B8%D0%BA%D1%96%D0%BD%D1%83-300x225.jpg">
            <a:extLst>
              <a:ext uri="{FF2B5EF4-FFF2-40B4-BE49-F238E27FC236}">
                <a16:creationId xmlns:a16="http://schemas.microsoft.com/office/drawing/2014/main" id="{DEEA1B93-B2E9-4564-86E7-76BF8F04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4" y="4219706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spirantura.knlu.edu.ua/wp-content/uploads/2022/10/%D0%92%D1%96%D1%82%D0%B0%D0%BD%D0%BD%D1%8F-%D0%A0%D0%BE%D0%BC%D0%B0%D0%BD%D0%B5%D0%BD%D0%BA%D0%BE-1-300x225.png">
            <a:extLst>
              <a:ext uri="{FF2B5EF4-FFF2-40B4-BE49-F238E27FC236}">
                <a16:creationId xmlns:a16="http://schemas.microsoft.com/office/drawing/2014/main" id="{DF1C2DEE-6B66-40EC-9774-9515D12E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62" y="4107904"/>
            <a:ext cx="3155640" cy="236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">
            <a:extLst>
              <a:ext uri="{FF2B5EF4-FFF2-40B4-BE49-F238E27FC236}">
                <a16:creationId xmlns:a16="http://schemas.microsoft.com/office/drawing/2014/main" id="{432595C4-ACDA-452E-B7B0-D42A5996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32" y="114125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360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395536" y="116632"/>
            <a:ext cx="8352928" cy="980728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Шляхи підвищення ефективності атестації 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 ступеня доктора філософії у КНЛУ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82ADDCF-3552-4230-A524-42AB88C62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931532"/>
              </p:ext>
            </p:extLst>
          </p:nvPr>
        </p:nvGraphicFramePr>
        <p:xfrm>
          <a:off x="1524000" y="1484784"/>
          <a:ext cx="65043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3367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/>
          </p:cNvPicPr>
          <p:nvPr/>
        </p:nvPicPr>
        <p:blipFill>
          <a:blip r:embed="rId2"/>
          <a:srcRect r="56300"/>
          <a:stretch>
            <a:fillRect/>
          </a:stretch>
        </p:blipFill>
        <p:spPr bwMode="auto">
          <a:xfrm>
            <a:off x="25400" y="0"/>
            <a:ext cx="29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я 1">
            <a:extLst>
              <a:ext uri="{FF2B5EF4-FFF2-40B4-BE49-F238E27FC236}">
                <a16:creationId xmlns:a16="http://schemas.microsoft.com/office/drawing/2014/main" id="{D80BE5E7-0262-45A2-A532-9AE4B97DF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32025"/>
              </p:ext>
            </p:extLst>
          </p:nvPr>
        </p:nvGraphicFramePr>
        <p:xfrm>
          <a:off x="215516" y="1052736"/>
          <a:ext cx="8712968" cy="5537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804756">
                  <a:extLst>
                    <a:ext uri="{9D8B030D-6E8A-4147-A177-3AD203B41FA5}">
                      <a16:colId xmlns:a16="http://schemas.microsoft.com/office/drawing/2014/main" val="2066644399"/>
                    </a:ext>
                  </a:extLst>
                </a:gridCol>
                <a:gridCol w="1908212">
                  <a:extLst>
                    <a:ext uri="{9D8B030D-6E8A-4147-A177-3AD203B41FA5}">
                      <a16:colId xmlns:a16="http://schemas.microsoft.com/office/drawing/2014/main" val="1667091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kumimoji="0" lang="uk-UA" sz="15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Затвердження звітів про виконання індивідуальних планів роботи аспірантів (індивідуальних навчальних планів та індивідуальних планів наукової роботи) та рекомендація про переведення на наступний рік навчання /</a:t>
                      </a:r>
                    </a:p>
                    <a:p>
                      <a:pPr algn="just"/>
                      <a:r>
                        <a:rPr lang="uk-UA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Затвердження звітів про виконання індивідуальних планів роботи аспірантів                4 року здобуття освіти (індивідуальних навчальних планів та індивідуальних планів наукової роботи) та висновків наукових керівників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28 червня 2023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92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uk-UA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Подання до відділу науково-дослідної роботи звітних документів: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uk-UA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Витягу з протоколу засідання кафедри про </a:t>
                      </a:r>
                      <a:r>
                        <a:rPr kumimoji="0" lang="uk-UA" sz="15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затвердження звіту про виконання Індивідуального плану роботи аспіранта (Індивідуального навчального плану та Індивідуального плану наукової роботи) та рекомендацію про переведення на наступний рік навчання.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kumimoji="0" lang="uk-UA" sz="15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Індивідуальний план роботи аспіранта, підписаний науковим керівником і завідувачем кафедри.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30 червня 2023 р.</a:t>
                      </a:r>
                    </a:p>
                    <a:p>
                      <a:pPr algn="just"/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224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разі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прийняття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рішення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кафедри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 встановлення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додаткових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термінів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доопрацювання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Індивідуального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плану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наукової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роботи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аспіранта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подати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звітні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документи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відділу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науково-дослідної роботи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вересня 2023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47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uk-UA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разі невиконання запланованих видів наукової роботи в додаткові терміни  розглянути на засіданні кафедри питання про рекомендацію вченій раді Університету відрахувати аспіранта за н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евиконання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Індивідуального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плану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наукової</a:t>
                      </a:r>
                      <a:r>
                        <a:rPr lang="ru-RU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роботи</a:t>
                      </a:r>
                      <a:r>
                        <a:rPr lang="uk-UA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або порушення строків виконання (</a:t>
                      </a:r>
                      <a:r>
                        <a:rPr lang="uk-UA" sz="15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абзац 4 п. 10 Порядку підготовки …</a:t>
                      </a:r>
                      <a:r>
                        <a:rPr lang="uk-UA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https://zakon.rada.gov.ua/laws/show/261-2016-%D0%BF#n49</a:t>
                      </a:r>
                      <a:r>
                        <a:rPr lang="uk-UA" sz="15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uk-UA" sz="15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780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uk-UA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60157"/>
                  </a:ext>
                </a:extLst>
              </a:tr>
            </a:tbl>
          </a:graphicData>
        </a:graphic>
      </p:graphicFrame>
      <p:pic>
        <p:nvPicPr>
          <p:cNvPr id="2050" name="Picture 2" descr="ДЕДЛАЙН (Deadline) - це що таке, слово, поняття, визначення, суть">
            <a:extLst>
              <a:ext uri="{FF2B5EF4-FFF2-40B4-BE49-F238E27FC236}">
                <a16:creationId xmlns:a16="http://schemas.microsoft.com/office/drawing/2014/main" id="{8C10CC56-B3C4-47E3-9B4B-F5A85768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12"/>
            <a:ext cx="2915816" cy="9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E79B6FA-CC40-4EBF-8308-589F1364D9B8}"/>
              </a:ext>
            </a:extLst>
          </p:cNvPr>
          <p:cNvSpPr/>
          <p:nvPr/>
        </p:nvSpPr>
        <p:spPr>
          <a:xfrm>
            <a:off x="3805372" y="269034"/>
            <a:ext cx="20633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2022 / 2023 </a:t>
            </a:r>
            <a:r>
              <a:rPr lang="uk-UA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н.р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200" b="1" dirty="0"/>
          </a:p>
        </p:txBody>
      </p:sp>
    </p:spTree>
    <p:extLst>
      <p:ext uri="{BB962C8B-B14F-4D97-AF65-F5344CB8AC3E}">
        <p14:creationId xmlns:p14="http://schemas.microsoft.com/office/powerpoint/2010/main" val="341638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107504" y="116632"/>
            <a:ext cx="8856984" cy="7200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положення атестації здобувачів ступеня доктора філософії: нормативні вимоги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B5D816-A52B-4584-BCB5-B074594B4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3904" r="29525" b="10800"/>
          <a:stretch/>
        </p:blipFill>
        <p:spPr>
          <a:xfrm>
            <a:off x="1727684" y="908720"/>
            <a:ext cx="5616624" cy="494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D5D7F022-C3E9-4370-B5A8-84D5ACB3D008}"/>
              </a:ext>
            </a:extLst>
          </p:cNvPr>
          <p:cNvSpPr/>
          <p:nvPr/>
        </p:nvSpPr>
        <p:spPr>
          <a:xfrm>
            <a:off x="1403648" y="6346644"/>
            <a:ext cx="6138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https://zakon.rada.gov.ua/laws/show/341-2022-%D0%BF#n5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950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/>
          </p:cNvPicPr>
          <p:nvPr/>
        </p:nvPicPr>
        <p:blipFill>
          <a:blip r:embed="rId2"/>
          <a:srcRect r="56300"/>
          <a:stretch>
            <a:fillRect/>
          </a:stretch>
        </p:blipFill>
        <p:spPr bwMode="auto">
          <a:xfrm>
            <a:off x="0" y="17463"/>
            <a:ext cx="29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C0A4AC-D568-4E63-B299-1BE8265BB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7801" r="17713" b="6600"/>
          <a:stretch/>
        </p:blipFill>
        <p:spPr>
          <a:xfrm>
            <a:off x="35750" y="404833"/>
            <a:ext cx="9072500" cy="60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07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/>
          </p:cNvPicPr>
          <p:nvPr/>
        </p:nvPicPr>
        <p:blipFill>
          <a:blip r:embed="rId2"/>
          <a:srcRect r="56300"/>
          <a:stretch>
            <a:fillRect/>
          </a:stretch>
        </p:blipFill>
        <p:spPr bwMode="auto">
          <a:xfrm>
            <a:off x="0" y="17463"/>
            <a:ext cx="29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0708EA-631C-4227-A28D-046657724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9201" r="18500" b="8001"/>
          <a:stretch/>
        </p:blipFill>
        <p:spPr>
          <a:xfrm>
            <a:off x="223825" y="476672"/>
            <a:ext cx="8696350" cy="56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74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/>
          </p:cNvPicPr>
          <p:nvPr/>
        </p:nvPicPr>
        <p:blipFill>
          <a:blip r:embed="rId2"/>
          <a:srcRect r="56300"/>
          <a:stretch>
            <a:fillRect/>
          </a:stretch>
        </p:blipFill>
        <p:spPr bwMode="auto">
          <a:xfrm>
            <a:off x="0" y="17463"/>
            <a:ext cx="29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9214CD-DC7B-438C-8B05-072BF5E06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38" t="24801" r="29812" b="49218"/>
          <a:stretch/>
        </p:blipFill>
        <p:spPr>
          <a:xfrm>
            <a:off x="4932040" y="179882"/>
            <a:ext cx="3819888" cy="151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731E01F-C25B-4721-A4AF-EE03A21220FE}"/>
              </a:ext>
            </a:extLst>
          </p:cNvPr>
          <p:cNvSpPr/>
          <p:nvPr/>
        </p:nvSpPr>
        <p:spPr>
          <a:xfrm>
            <a:off x="4751512" y="1857206"/>
            <a:ext cx="4284984" cy="1384995"/>
          </a:xfrm>
          <a:prstGeom prst="rect">
            <a:avLst/>
          </a:prstGeom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11. </a:t>
            </a:r>
            <a:r>
              <a:rPr lang="uk-UA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Підготовка в аспірантурі </a:t>
            </a:r>
            <a:r>
              <a:rPr lang="uk-UA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та докторантурі </a:t>
            </a:r>
            <a:r>
              <a:rPr lang="uk-UA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завершується наданням висновку </a:t>
            </a:r>
            <a:r>
              <a:rPr lang="uk-UA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про наукову новизну, теоретичне та практичне значення результатів дисертації. </a:t>
            </a:r>
          </a:p>
          <a:p>
            <a:pPr algn="just"/>
            <a:r>
              <a:rPr lang="uk-UA" sz="1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{Пункт 11 в редакції Постанови КМ </a:t>
            </a:r>
            <a:r>
              <a:rPr lang="uk-UA" sz="1400" i="1" u="sng" dirty="0">
                <a:solidFill>
                  <a:srgbClr val="000099"/>
                </a:solidFill>
                <a:latin typeface="Times New Roman" panose="02020603050405020304" pitchFamily="18" charset="0"/>
                <a:hlinkClick r:id="rId4"/>
              </a:rPr>
              <a:t>№ 283 від 03.04.2019</a:t>
            </a:r>
            <a:r>
              <a:rPr lang="uk-UA" sz="14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}</a:t>
            </a:r>
            <a:endParaRPr lang="uk-UA" sz="1400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Стрілка: униз 7">
            <a:extLst>
              <a:ext uri="{FF2B5EF4-FFF2-40B4-BE49-F238E27FC236}">
                <a16:creationId xmlns:a16="http://schemas.microsoft.com/office/drawing/2014/main" id="{ABAAEA2E-F8D3-4A8D-B79F-60FA8DA60638}"/>
              </a:ext>
            </a:extLst>
          </p:cNvPr>
          <p:cNvSpPr/>
          <p:nvPr/>
        </p:nvSpPr>
        <p:spPr>
          <a:xfrm>
            <a:off x="6444208" y="1694787"/>
            <a:ext cx="864096" cy="162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BC28B7-7903-4D6B-B246-7A499C6F88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75" t="23400" r="27951" b="49673"/>
          <a:stretch/>
        </p:blipFill>
        <p:spPr>
          <a:xfrm>
            <a:off x="4744617" y="3352633"/>
            <a:ext cx="4194734" cy="138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трілка: униз 10">
            <a:extLst>
              <a:ext uri="{FF2B5EF4-FFF2-40B4-BE49-F238E27FC236}">
                <a16:creationId xmlns:a16="http://schemas.microsoft.com/office/drawing/2014/main" id="{FEC17F4E-2595-4D21-AC41-CEEBD7A1389E}"/>
              </a:ext>
            </a:extLst>
          </p:cNvPr>
          <p:cNvSpPr/>
          <p:nvPr/>
        </p:nvSpPr>
        <p:spPr>
          <a:xfrm>
            <a:off x="6409936" y="4782508"/>
            <a:ext cx="864096" cy="162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5DACEDC5-874B-4E9A-9F28-EE1F9DD171F7}"/>
              </a:ext>
            </a:extLst>
          </p:cNvPr>
          <p:cNvSpPr/>
          <p:nvPr/>
        </p:nvSpPr>
        <p:spPr>
          <a:xfrm>
            <a:off x="4761382" y="4989807"/>
            <a:ext cx="4177970" cy="1815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12.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Здобувач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за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наявності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поважних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причин                      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(за станом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здоров’я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сімейними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обставинами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тощо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) 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за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письмовою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заявою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має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право на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отримання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висновку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про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наукову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новизну,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теоретичне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практичне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значення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результатів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дисертації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проведення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захисту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дисертації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в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разовій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раді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протягом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двох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років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після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відрахування</a:t>
            </a:r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з </a:t>
            </a:r>
            <a:r>
              <a:rPr lang="ru-RU" sz="14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аспірантури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uk-UA" sz="14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685EE8-10FF-41F0-B7E5-08029050DA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37" t="17156" r="35038" b="6601"/>
          <a:stretch/>
        </p:blipFill>
        <p:spPr>
          <a:xfrm>
            <a:off x="116879" y="179882"/>
            <a:ext cx="4477823" cy="64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91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/>
          <p:cNvPicPr>
            <a:picLocks noChangeAspect="1"/>
          </p:cNvPicPr>
          <p:nvPr/>
        </p:nvPicPr>
        <p:blipFill>
          <a:blip r:embed="rId2"/>
          <a:srcRect r="56300"/>
          <a:stretch>
            <a:fillRect/>
          </a:stretch>
        </p:blipFill>
        <p:spPr bwMode="auto">
          <a:xfrm>
            <a:off x="0" y="17463"/>
            <a:ext cx="29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6B0B9F-7A17-4B8E-9883-14CD56A4C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19201" r="52362" b="50000"/>
          <a:stretch/>
        </p:blipFill>
        <p:spPr>
          <a:xfrm>
            <a:off x="202456" y="4425184"/>
            <a:ext cx="4392488" cy="21962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42D494-A64F-4D0B-A292-226C98F32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22001" r="52362" b="45800"/>
          <a:stretch/>
        </p:blipFill>
        <p:spPr>
          <a:xfrm>
            <a:off x="4572000" y="4372260"/>
            <a:ext cx="4306166" cy="21530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7E9193-DAEF-450B-95BC-F7CD783DEB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6" t="17801" r="16926" b="6600"/>
          <a:stretch/>
        </p:blipFill>
        <p:spPr>
          <a:xfrm>
            <a:off x="0" y="-8915"/>
            <a:ext cx="6192688" cy="4180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7349F6-B225-447B-9987-6F590444F9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13" t="20601" r="35038" b="26200"/>
          <a:stretch/>
        </p:blipFill>
        <p:spPr>
          <a:xfrm>
            <a:off x="6096737" y="404664"/>
            <a:ext cx="286516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Синоніми до слова Підписати">
            <a:extLst>
              <a:ext uri="{FF2B5EF4-FFF2-40B4-BE49-F238E27FC236}">
                <a16:creationId xmlns:a16="http://schemas.microsoft.com/office/drawing/2014/main" id="{29D2E83E-74C9-4EF7-9B12-6F2856D4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76" y="3498823"/>
            <a:ext cx="2741092" cy="9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o.remove.bg/downloads/2e75c1be-b0f3-4fd8-a18b-ee5db0110a86/image-removebg-preview.png">
            <a:extLst>
              <a:ext uri="{FF2B5EF4-FFF2-40B4-BE49-F238E27FC236}">
                <a16:creationId xmlns:a16="http://schemas.microsoft.com/office/drawing/2014/main" id="{CDB8292F-7672-4706-A650-9AE9E2374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89240"/>
            <a:ext cx="293018" cy="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o.remove.bg/downloads/2e75c1be-b0f3-4fd8-a18b-ee5db0110a86/image-removebg-preview.png">
            <a:extLst>
              <a:ext uri="{FF2B5EF4-FFF2-40B4-BE49-F238E27FC236}">
                <a16:creationId xmlns:a16="http://schemas.microsoft.com/office/drawing/2014/main" id="{B71F6C44-7376-4CED-8AE5-CB208E18E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60" y="5741640"/>
            <a:ext cx="293018" cy="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o.remove.bg/downloads/2e75c1be-b0f3-4fd8-a18b-ee5db0110a86/image-removebg-preview.png">
            <a:extLst>
              <a:ext uri="{FF2B5EF4-FFF2-40B4-BE49-F238E27FC236}">
                <a16:creationId xmlns:a16="http://schemas.microsoft.com/office/drawing/2014/main" id="{A4CEB636-3039-4DE0-9CE0-2E8AF6CF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39" y="5724459"/>
            <a:ext cx="293018" cy="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o.remove.bg/downloads/2e75c1be-b0f3-4fd8-a18b-ee5db0110a86/image-removebg-preview.png">
            <a:extLst>
              <a:ext uri="{FF2B5EF4-FFF2-40B4-BE49-F238E27FC236}">
                <a16:creationId xmlns:a16="http://schemas.microsoft.com/office/drawing/2014/main" id="{27BF4705-785D-402E-88E3-F0E28BBA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16" y="5868555"/>
            <a:ext cx="293018" cy="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o.remove.bg/downloads/2e75c1be-b0f3-4fd8-a18b-ee5db0110a86/image-removebg-preview.png">
            <a:extLst>
              <a:ext uri="{FF2B5EF4-FFF2-40B4-BE49-F238E27FC236}">
                <a16:creationId xmlns:a16="http://schemas.microsoft.com/office/drawing/2014/main" id="{128F124B-A10F-416F-8A57-BFE76086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08720"/>
            <a:ext cx="293018" cy="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o.remove.bg/downloads/2e75c1be-b0f3-4fd8-a18b-ee5db0110a86/image-removebg-preview.png">
            <a:extLst>
              <a:ext uri="{FF2B5EF4-FFF2-40B4-BE49-F238E27FC236}">
                <a16:creationId xmlns:a16="http://schemas.microsoft.com/office/drawing/2014/main" id="{60977EE9-3DF0-4E7A-9052-6F8ED241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055229"/>
            <a:ext cx="293018" cy="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o.remove.bg/downloads/2e75c1be-b0f3-4fd8-a18b-ee5db0110a86/image-removebg-preview.png">
            <a:extLst>
              <a:ext uri="{FF2B5EF4-FFF2-40B4-BE49-F238E27FC236}">
                <a16:creationId xmlns:a16="http://schemas.microsoft.com/office/drawing/2014/main" id="{2F46F9FB-E6F6-4CC1-975D-306F12E7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411" y="1426303"/>
            <a:ext cx="293018" cy="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o.remove.bg/downloads/2e75c1be-b0f3-4fd8-a18b-ee5db0110a86/image-removebg-preview.png">
            <a:extLst>
              <a:ext uri="{FF2B5EF4-FFF2-40B4-BE49-F238E27FC236}">
                <a16:creationId xmlns:a16="http://schemas.microsoft.com/office/drawing/2014/main" id="{F17B7CC7-31B1-403F-8F8F-8BA7C0F6F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08" y="3013095"/>
            <a:ext cx="293018" cy="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o.remove.bg/downloads/e718f5f4-9418-47f2-99b1-4a34381c0e65/image-removebg-preview.png">
            <a:extLst>
              <a:ext uri="{FF2B5EF4-FFF2-40B4-BE49-F238E27FC236}">
                <a16:creationId xmlns:a16="http://schemas.microsoft.com/office/drawing/2014/main" id="{5436F756-984D-4E27-AC2F-AE0BC5DA7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72438"/>
            <a:ext cx="187665" cy="6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11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-17463"/>
            <a:ext cx="687546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Рисунок 2"/>
          <p:cNvPicPr>
            <a:picLocks noChangeAspect="1"/>
          </p:cNvPicPr>
          <p:nvPr/>
        </p:nvPicPr>
        <p:blipFill>
          <a:blip r:embed="rId3"/>
          <a:srcRect r="56300"/>
          <a:stretch>
            <a:fillRect/>
          </a:stretch>
        </p:blipFill>
        <p:spPr bwMode="auto">
          <a:xfrm>
            <a:off x="0" y="17463"/>
            <a:ext cx="29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068960"/>
            <a:ext cx="2055643" cy="2011594"/>
          </a:xfrm>
          <a:prstGeom prst="ellipse">
            <a:avLst/>
          </a:prstGeom>
        </p:spPr>
      </p:pic>
      <p:sp>
        <p:nvSpPr>
          <p:cNvPr id="5" name="TextBox 4">
            <a:extLst/>
          </p:cNvPr>
          <p:cNvSpPr txBox="1">
            <a:spLocks noChangeArrowheads="1"/>
          </p:cNvSpPr>
          <p:nvPr/>
        </p:nvSpPr>
        <p:spPr bwMode="auto">
          <a:xfrm>
            <a:off x="-1117600" y="3284538"/>
            <a:ext cx="8229600" cy="831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ru-RU" altLang="ru-RU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99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107504" y="116632"/>
            <a:ext cx="8856984" cy="7200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положення атестації здобувачів ступеня доктора філософії: нормативні вимоги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BD45D9E-6A83-4474-81CF-C7E398EDF1DA}"/>
              </a:ext>
            </a:extLst>
          </p:cNvPr>
          <p:cNvSpPr/>
          <p:nvPr/>
        </p:nvSpPr>
        <p:spPr>
          <a:xfrm>
            <a:off x="2195736" y="1059775"/>
            <a:ext cx="65527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700" dirty="0">
                <a:solidFill>
                  <a:srgbClr val="333333"/>
                </a:solidFill>
                <a:latin typeface="Times New Roman" panose="02020603050405020304" pitchFamily="18" charset="0"/>
              </a:rPr>
              <a:t>4. </a:t>
            </a:r>
            <a:r>
              <a:rPr lang="uk-UA" sz="17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Атестація осіб</a:t>
            </a:r>
            <a:r>
              <a:rPr lang="uk-UA" sz="1700" dirty="0">
                <a:solidFill>
                  <a:srgbClr val="333333"/>
                </a:solidFill>
                <a:latin typeface="Times New Roman" panose="02020603050405020304" pitchFamily="18" charset="0"/>
              </a:rPr>
              <a:t>, які здобувають ступінь доктора філософії, здійснюється </a:t>
            </a:r>
            <a:r>
              <a:rPr lang="uk-UA" sz="17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на підставі публічного захисту наукових досягнень у формі дисертації разовою спеціалізованою вченою радою</a:t>
            </a:r>
            <a:r>
              <a:rPr lang="uk-UA" sz="1700" dirty="0">
                <a:solidFill>
                  <a:srgbClr val="333333"/>
                </a:solidFill>
                <a:latin typeface="Times New Roman" panose="02020603050405020304" pitchFamily="18" charset="0"/>
              </a:rPr>
              <a:t>, утвореною закладом вищої освіти чи науковою установою,                які </a:t>
            </a:r>
            <a:r>
              <a:rPr lang="uk-UA" sz="17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мають акредитовану освітню програму </a:t>
            </a:r>
            <a:r>
              <a:rPr lang="uk-UA" sz="1700" dirty="0">
                <a:solidFill>
                  <a:srgbClr val="333333"/>
                </a:solidFill>
                <a:latin typeface="Times New Roman" panose="02020603050405020304" pitchFamily="18" charset="0"/>
              </a:rPr>
              <a:t>третього рівня             вищої освіти з відповідної спеціальності.</a:t>
            </a:r>
          </a:p>
          <a:p>
            <a:pPr algn="just"/>
            <a:r>
              <a:rPr lang="uk-UA" sz="12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{Частина четверта статті 6 в редакції Закону </a:t>
            </a:r>
            <a:r>
              <a:rPr lang="uk-UA" sz="1200" i="1" u="sng" dirty="0">
                <a:solidFill>
                  <a:srgbClr val="000099"/>
                </a:solidFill>
                <a:latin typeface="Times New Roman" panose="02020603050405020304" pitchFamily="18" charset="0"/>
                <a:hlinkClick r:id="rId2"/>
              </a:rPr>
              <a:t>№ 1369-</a:t>
            </a:r>
            <a:r>
              <a:rPr lang="en-US" sz="1200" i="1" u="sng" dirty="0">
                <a:solidFill>
                  <a:srgbClr val="000099"/>
                </a:solidFill>
                <a:latin typeface="Times New Roman" panose="02020603050405020304" pitchFamily="18" charset="0"/>
                <a:hlinkClick r:id="rId2"/>
              </a:rPr>
              <a:t>IX </a:t>
            </a:r>
            <a:r>
              <a:rPr lang="uk-UA" sz="1200" i="1" u="sng" dirty="0">
                <a:solidFill>
                  <a:srgbClr val="000099"/>
                </a:solidFill>
                <a:latin typeface="Times New Roman" panose="02020603050405020304" pitchFamily="18" charset="0"/>
                <a:hlinkClick r:id="rId2"/>
              </a:rPr>
              <a:t>від 30.03.2021</a:t>
            </a:r>
            <a:r>
              <a:rPr lang="uk-UA" sz="12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}</a:t>
            </a:r>
            <a:endParaRPr lang="uk-UA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Picture 2" descr="Закон України &quot;Про вищу освіту&quot;, цена 45 грн - Prom.ua (ID#1372139636)">
            <a:extLst>
              <a:ext uri="{FF2B5EF4-FFF2-40B4-BE49-F238E27FC236}">
                <a16:creationId xmlns:a16="http://schemas.microsoft.com/office/drawing/2014/main" id="{ECEB89EA-D9EF-4A8B-ACF5-0420512ED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8"/>
          <a:stretch/>
        </p:blipFill>
        <p:spPr bwMode="auto">
          <a:xfrm>
            <a:off x="264093" y="870492"/>
            <a:ext cx="1905000" cy="212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4B1E5B1-5093-4C5E-A879-B3DDB0E9ECE8}"/>
              </a:ext>
            </a:extLst>
          </p:cNvPr>
          <p:cNvSpPr/>
          <p:nvPr/>
        </p:nvSpPr>
        <p:spPr>
          <a:xfrm>
            <a:off x="3869464" y="2998768"/>
            <a:ext cx="513549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700" dirty="0">
                <a:solidFill>
                  <a:srgbClr val="333333"/>
                </a:solidFill>
                <a:latin typeface="Times New Roman" panose="02020603050405020304" pitchFamily="18" charset="0"/>
              </a:rPr>
              <a:t>10. </a:t>
            </a:r>
            <a:r>
              <a:rPr lang="uk-UA" sz="17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Аспіранти проводять наукові дослідження згідно з індивідуальним планом наукової роботи</a:t>
            </a:r>
            <a:r>
              <a:rPr lang="uk-UA" sz="1700" dirty="0">
                <a:solidFill>
                  <a:srgbClr val="333333"/>
                </a:solidFill>
                <a:latin typeface="Times New Roman" panose="02020603050405020304" pitchFamily="18" charset="0"/>
              </a:rPr>
              <a:t>,   в якому визначаються зміст, строки виконання та обсяг наукових робіт, а також </a:t>
            </a:r>
            <a:r>
              <a:rPr lang="uk-UA" sz="17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запланований строк захисту дисертації протягом строку підготовки                               в аспірантурі</a:t>
            </a:r>
            <a:r>
              <a:rPr lang="uk-UA" sz="1700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uk-UA" sz="17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66603-1B80-4D84-8828-C07ACAC0A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38" t="24801" r="29812" b="49218"/>
          <a:stretch/>
        </p:blipFill>
        <p:spPr>
          <a:xfrm>
            <a:off x="0" y="3072311"/>
            <a:ext cx="3819888" cy="151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031FABA1-7EE6-4738-A7A5-9F99D1930E2E}"/>
              </a:ext>
            </a:extLst>
          </p:cNvPr>
          <p:cNvSpPr/>
          <p:nvPr/>
        </p:nvSpPr>
        <p:spPr>
          <a:xfrm>
            <a:off x="139060" y="4806881"/>
            <a:ext cx="903649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З метою </a:t>
            </a:r>
            <a:r>
              <a:rPr lang="ru-RU" sz="1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забезпечення</a:t>
            </a: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належного</a:t>
            </a: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проведення</a:t>
            </a: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наукових</a:t>
            </a: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досліджень</a:t>
            </a: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аспіранти</a:t>
            </a: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зобов’язані</a:t>
            </a: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uk-UA" sz="1700" b="1" i="1" dirty="0">
              <a:solidFill>
                <a:srgbClr val="002060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6A29A3EA-34E6-4760-945D-1B76AF869B0B}"/>
              </a:ext>
            </a:extLst>
          </p:cNvPr>
          <p:cNvSpPr/>
          <p:nvPr/>
        </p:nvSpPr>
        <p:spPr>
          <a:xfrm>
            <a:off x="467544" y="5149713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виконувати індивідуальний план наукової роботи та систематично звітувати про хід його виконання на засіданні кафедри;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подати до спеціалізованої вченої ради свої наукові досягнення у вигляді дисертації </a:t>
            </a:r>
          </a:p>
          <a:p>
            <a:pPr algn="just"/>
            <a:r>
              <a:rPr lang="uk-UA" sz="12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{Абзац четвертий пункту 15 із змінами, внесеними згідно з Постановою КМ </a:t>
            </a:r>
            <a:r>
              <a:rPr lang="uk-UA" sz="1200" i="1" u="sng" dirty="0">
                <a:solidFill>
                  <a:srgbClr val="000099"/>
                </a:solidFill>
                <a:latin typeface="Times New Roman" panose="02020603050405020304" pitchFamily="18" charset="0"/>
                <a:hlinkClick r:id="rId5"/>
              </a:rPr>
              <a:t>№ 283 від 03.04.2019</a:t>
            </a:r>
            <a:r>
              <a:rPr lang="uk-UA" sz="12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}</a:t>
            </a:r>
            <a:endParaRPr lang="uk-UA" sz="1200" b="0" i="0" dirty="0">
              <a:solidFill>
                <a:srgbClr val="333333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3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ADA315B-FEEA-48CA-B269-871AAE8C3800}"/>
              </a:ext>
            </a:extLst>
          </p:cNvPr>
          <p:cNvSpPr/>
          <p:nvPr/>
        </p:nvSpPr>
        <p:spPr>
          <a:xfrm>
            <a:off x="107504" y="116632"/>
            <a:ext cx="8856984" cy="72008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положення атестації здобувачів ступеня доктора філософії: нормативні вимоги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0394CD-3A14-4977-BAF7-C52592C5B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17801" r="31100" b="34600"/>
          <a:stretch/>
        </p:blipFill>
        <p:spPr>
          <a:xfrm>
            <a:off x="5443805" y="1051431"/>
            <a:ext cx="3698223" cy="3353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1428B4A-92EA-4F61-B121-9AAB74138E0B}"/>
              </a:ext>
            </a:extLst>
          </p:cNvPr>
          <p:cNvSpPr/>
          <p:nvPr/>
        </p:nvSpPr>
        <p:spPr>
          <a:xfrm>
            <a:off x="6316526" y="4481152"/>
            <a:ext cx="1952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https://tinyurl.com/zjp32kj5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302911-ED59-427F-857A-84B7EE60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34600" r="24013" b="44400"/>
          <a:stretch/>
        </p:blipFill>
        <p:spPr>
          <a:xfrm>
            <a:off x="0" y="1052736"/>
            <a:ext cx="5443805" cy="1296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A638FA-2CA4-4A20-B6AB-0F13976609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8" t="30885" r="24801" b="27600"/>
          <a:stretch/>
        </p:blipFill>
        <p:spPr>
          <a:xfrm>
            <a:off x="23006" y="2708920"/>
            <a:ext cx="544378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48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2">
            <a:extLst/>
          </p:cNvPr>
          <p:cNvSpPr>
            <a:spLocks noChangeArrowheads="1"/>
          </p:cNvSpPr>
          <p:nvPr/>
        </p:nvSpPr>
        <p:spPr bwMode="auto">
          <a:xfrm>
            <a:off x="107504" y="116632"/>
            <a:ext cx="8928992" cy="400110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здобувача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доктора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філософії</a:t>
            </a:r>
            <a:endParaRPr lang="ru-RU" alt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EFC937AC-770B-4C76-BD21-9CE390B02ED5}"/>
              </a:ext>
            </a:extLst>
          </p:cNvPr>
          <p:cNvSpPr/>
          <p:nvPr/>
        </p:nvSpPr>
        <p:spPr>
          <a:xfrm>
            <a:off x="84813" y="708448"/>
            <a:ext cx="2160240" cy="4103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Здобувач повинен</a:t>
            </a:r>
            <a:endParaRPr lang="uk-UA" b="1" dirty="0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5CA991D6-B433-4FD8-97CA-E3B64AF011C0}"/>
              </a:ext>
            </a:extLst>
          </p:cNvPr>
          <p:cNvSpPr/>
          <p:nvPr/>
        </p:nvSpPr>
        <p:spPr>
          <a:xfrm>
            <a:off x="323528" y="1310499"/>
            <a:ext cx="6336704" cy="4103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набути теоретичні знання, уміння, навички та компетентності</a:t>
            </a:r>
            <a:endParaRPr lang="uk-UA" dirty="0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EDA39441-9486-4F7D-AD29-E7DDEC0F90FE}"/>
              </a:ext>
            </a:extLst>
          </p:cNvPr>
          <p:cNvSpPr/>
          <p:nvPr/>
        </p:nvSpPr>
        <p:spPr>
          <a:xfrm>
            <a:off x="323528" y="1912548"/>
            <a:ext cx="4248472" cy="6020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провести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власне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наукове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оформлене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вигляді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дисертації</a:t>
            </a:r>
            <a:endParaRPr lang="uk-UA" dirty="0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DEC66B91-ED84-4733-B683-0DE5B90F74D5}"/>
              </a:ext>
            </a:extLst>
          </p:cNvPr>
          <p:cNvSpPr/>
          <p:nvPr/>
        </p:nvSpPr>
        <p:spPr>
          <a:xfrm>
            <a:off x="323528" y="2688603"/>
            <a:ext cx="4248472" cy="4103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опублікувати основні наукові результати</a:t>
            </a:r>
            <a:endParaRPr lang="uk-UA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D5AC5B8-1271-40BE-881C-8EBDFC1344CA}"/>
              </a:ext>
            </a:extLst>
          </p:cNvPr>
          <p:cNvSpPr/>
          <p:nvPr/>
        </p:nvSpPr>
        <p:spPr>
          <a:xfrm>
            <a:off x="6300192" y="1936461"/>
            <a:ext cx="224604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відповідно до 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8 рівня Національної рамки кваліфікацій</a:t>
            </a:r>
            <a:endParaRPr lang="uk-UA" dirty="0"/>
          </a:p>
          <a:p>
            <a:pPr algn="ctr"/>
            <a:endParaRPr lang="uk-UA" dirty="0"/>
          </a:p>
        </p:txBody>
      </p: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id="{5DB5FC1D-5F6E-4246-B73B-1A73BB1C9AD7}"/>
              </a:ext>
            </a:extLst>
          </p:cNvPr>
          <p:cNvCxnSpPr>
            <a:stCxn id="5" idx="1"/>
          </p:cNvCxnSpPr>
          <p:nvPr/>
        </p:nvCxnSpPr>
        <p:spPr>
          <a:xfrm>
            <a:off x="84813" y="913620"/>
            <a:ext cx="0" cy="2011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ADD58F07-6B55-403E-8E4F-8AF873969F6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4813" y="1515671"/>
            <a:ext cx="2387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:a16="http://schemas.microsoft.com/office/drawing/2014/main" id="{E7B8E199-5806-449F-961D-33B7FE2D9CC1}"/>
              </a:ext>
            </a:extLst>
          </p:cNvPr>
          <p:cNvCxnSpPr>
            <a:cxnSpLocks/>
          </p:cNvCxnSpPr>
          <p:nvPr/>
        </p:nvCxnSpPr>
        <p:spPr>
          <a:xfrm>
            <a:off x="84813" y="2204864"/>
            <a:ext cx="2387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>
            <a:extLst>
              <a:ext uri="{FF2B5EF4-FFF2-40B4-BE49-F238E27FC236}">
                <a16:creationId xmlns:a16="http://schemas.microsoft.com/office/drawing/2014/main" id="{740CEF39-9812-4565-A073-6FFB48363437}"/>
              </a:ext>
            </a:extLst>
          </p:cNvPr>
          <p:cNvCxnSpPr>
            <a:cxnSpLocks/>
          </p:cNvCxnSpPr>
          <p:nvPr/>
        </p:nvCxnSpPr>
        <p:spPr>
          <a:xfrm>
            <a:off x="84813" y="2924944"/>
            <a:ext cx="2387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зі стрілкою 20">
            <a:extLst>
              <a:ext uri="{FF2B5EF4-FFF2-40B4-BE49-F238E27FC236}">
                <a16:creationId xmlns:a16="http://schemas.microsoft.com/office/drawing/2014/main" id="{4B7D68EB-73C5-4554-9934-FBBB4878C1BE}"/>
              </a:ext>
            </a:extLst>
          </p:cNvPr>
          <p:cNvCxnSpPr>
            <a:cxnSpLocks/>
          </p:cNvCxnSpPr>
          <p:nvPr/>
        </p:nvCxnSpPr>
        <p:spPr>
          <a:xfrm>
            <a:off x="6180835" y="1720843"/>
            <a:ext cx="119356" cy="2156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E0E60B-94F1-4BED-8FF1-752263547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2" t="21266" r="28738" b="15964"/>
          <a:stretch/>
        </p:blipFill>
        <p:spPr>
          <a:xfrm>
            <a:off x="5713371" y="3363870"/>
            <a:ext cx="3360620" cy="269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Пряма зі стрілкою 23">
            <a:extLst>
              <a:ext uri="{FF2B5EF4-FFF2-40B4-BE49-F238E27FC236}">
                <a16:creationId xmlns:a16="http://schemas.microsoft.com/office/drawing/2014/main" id="{54CE3332-40C6-41FC-A91E-B1E6A83EC937}"/>
              </a:ext>
            </a:extLst>
          </p:cNvPr>
          <p:cNvCxnSpPr>
            <a:cxnSpLocks/>
          </p:cNvCxnSpPr>
          <p:nvPr/>
        </p:nvCxnSpPr>
        <p:spPr>
          <a:xfrm>
            <a:off x="4572000" y="2420888"/>
            <a:ext cx="1224136" cy="942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Бульбашка прямої мови: прямокутна 22">
            <a:extLst>
              <a:ext uri="{FF2B5EF4-FFF2-40B4-BE49-F238E27FC236}">
                <a16:creationId xmlns:a16="http://schemas.microsoft.com/office/drawing/2014/main" id="{4CB30662-5451-4949-B7BC-DF3215D63C65}"/>
              </a:ext>
            </a:extLst>
          </p:cNvPr>
          <p:cNvSpPr/>
          <p:nvPr/>
        </p:nvSpPr>
        <p:spPr>
          <a:xfrm>
            <a:off x="418268" y="3304362"/>
            <a:ext cx="4968552" cy="272053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Дисертація повинна містити нові науково обґрунтовані результати проведених здобувачем досліджень, які виконують конкретне 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наукове завдання, що має істотне значення 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певної галузі знань.</a:t>
            </a:r>
          </a:p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Дисертація виконується державною або англійською мовою.</a:t>
            </a:r>
          </a:p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F3E0F005-354A-4B45-B772-5E68CBB48D5E}"/>
              </a:ext>
            </a:extLst>
          </p:cNvPr>
          <p:cNvSpPr/>
          <p:nvPr/>
        </p:nvSpPr>
        <p:spPr>
          <a:xfrm>
            <a:off x="539552" y="6384908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Обсяг основного тексту 6,5-9 авторських аркушів (156-216 сторінок формату А4)</a:t>
            </a:r>
            <a:endParaRPr lang="uk-UA" sz="16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CCB481-7029-441E-8683-B730E25A0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46" t="23400" r="29571" b="49087"/>
          <a:stretch/>
        </p:blipFill>
        <p:spPr>
          <a:xfrm>
            <a:off x="6732243" y="556023"/>
            <a:ext cx="2357914" cy="118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2">
            <a:extLst/>
          </p:cNvPr>
          <p:cNvSpPr>
            <a:spLocks noChangeArrowheads="1"/>
          </p:cNvSpPr>
          <p:nvPr/>
        </p:nvSpPr>
        <p:spPr bwMode="auto">
          <a:xfrm>
            <a:off x="107504" y="40315"/>
            <a:ext cx="8928992" cy="707886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Наукові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дисертації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висвітлені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3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публікаціях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здобувача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зараховуються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B42CC4C-4CB0-43D5-B614-4E063553A4CF}"/>
              </a:ext>
            </a:extLst>
          </p:cNvPr>
          <p:cNvSpPr/>
          <p:nvPr/>
        </p:nvSpPr>
        <p:spPr>
          <a:xfrm>
            <a:off x="251520" y="908720"/>
            <a:ext cx="8784976" cy="363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1)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статті у наукових виданнях, включених на дату опублікування до переліку наукових фахових видань України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Якщо число співавторів у такій статті (разом із здобувачем) становить більше двох осіб, така стаття прирівнюється до 0,5 публікації (крім публікацій, визначених підпунктом 2 цього пункту);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2)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статті у періодичних наукових виданнях, проіндексованих у базах даних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Web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Science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Core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Collection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та/або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Scopus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(крім видань держави, визнаної Верховною Радою України державою-агресором);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3)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більше одного патенту на винахід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що пройшов кваліфікаційну експертизу та безпосередньо стосується наукових результатів дисертації,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що прирівнюється до 1 наукової публікації;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4)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одноосібні монографії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що рекомендовані до друку вченими радами ЗВО та пройшли рецензування, </a:t>
            </a:r>
            <a:r>
              <a:rPr lang="uk-UA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крім одноосібних монографій, виданих у державі, визнаній Верховною Радою України державою-агресором.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 одноосібних монографій прирівнюються одноосібні розділи у колективних монографіях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Sсimago Journal Rank | Open Science in Ukraine">
            <a:extLst>
              <a:ext uri="{FF2B5EF4-FFF2-40B4-BE49-F238E27FC236}">
                <a16:creationId xmlns:a16="http://schemas.microsoft.com/office/drawing/2014/main" id="{3953E8D1-EB48-446B-A37E-598B7210D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38" y="5350386"/>
            <a:ext cx="1357168" cy="43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ournal Citation Reports: Journal Selection Simplified - Enago Academy">
            <a:extLst>
              <a:ext uri="{FF2B5EF4-FFF2-40B4-BE49-F238E27FC236}">
                <a16:creationId xmlns:a16="http://schemas.microsoft.com/office/drawing/2014/main" id="{33FF16F7-68F1-48B7-8522-C4CC1AA75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71" y="5315288"/>
            <a:ext cx="1265726" cy="5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130DCB09-9B49-4A73-BF5C-4AC538C0D05E}"/>
              </a:ext>
            </a:extLst>
          </p:cNvPr>
          <p:cNvSpPr/>
          <p:nvPr/>
        </p:nvSpPr>
        <p:spPr>
          <a:xfrm>
            <a:off x="323528" y="4684176"/>
            <a:ext cx="4464493" cy="594736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Стаття у виданні, віднесеному до Q1–Q3</a:t>
            </a:r>
            <a:endParaRPr lang="uk-UA" sz="1600" b="1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1A8CE1D-79DB-43EB-A712-5F99904D7D8D}"/>
              </a:ext>
            </a:extLst>
          </p:cNvPr>
          <p:cNvSpPr/>
          <p:nvPr/>
        </p:nvSpPr>
        <p:spPr>
          <a:xfrm>
            <a:off x="618873" y="5790437"/>
            <a:ext cx="4158226" cy="998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згідно з рейтингом у році, в якому опублікована публікація, або у разі, коли рейтинг за відповідний рік не опублікований на дату утворення разової ради згідно з останнім опублікованим рейтингом</a:t>
            </a:r>
          </a:p>
        </p:txBody>
      </p: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CA62D5BA-CB88-457A-847B-32400B98074F}"/>
              </a:ext>
            </a:extLst>
          </p:cNvPr>
          <p:cNvCxnSpPr>
            <a:cxnSpLocks/>
          </p:cNvCxnSpPr>
          <p:nvPr/>
        </p:nvCxnSpPr>
        <p:spPr>
          <a:xfrm>
            <a:off x="323528" y="4778041"/>
            <a:ext cx="0" cy="17473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87922E6D-4677-4F49-9BAF-46BD9AE27216}"/>
              </a:ext>
            </a:extLst>
          </p:cNvPr>
          <p:cNvCxnSpPr>
            <a:cxnSpLocks/>
          </p:cNvCxnSpPr>
          <p:nvPr/>
        </p:nvCxnSpPr>
        <p:spPr>
          <a:xfrm>
            <a:off x="323528" y="6525344"/>
            <a:ext cx="2387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D2A9128C-B658-46B7-8B1E-23BB4678B36C}"/>
              </a:ext>
            </a:extLst>
          </p:cNvPr>
          <p:cNvSpPr/>
          <p:nvPr/>
        </p:nvSpPr>
        <p:spPr>
          <a:xfrm>
            <a:off x="6156176" y="4778041"/>
            <a:ext cx="2398367" cy="374571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Одноосібна монографія</a:t>
            </a:r>
          </a:p>
        </p:txBody>
      </p:sp>
      <p:pic>
        <p:nvPicPr>
          <p:cNvPr id="3078" name="Picture 6" descr="Книга «Милый дом Чи. Книга 1» – Конамі Каната, купити за ціною 190.00 на  YAKABOO: 978-5-389-15888-7">
            <a:extLst>
              <a:ext uri="{FF2B5EF4-FFF2-40B4-BE49-F238E27FC236}">
                <a16:creationId xmlns:a16="http://schemas.microsoft.com/office/drawing/2014/main" id="{8AF9C7BF-12C3-46E1-B5F6-68683F858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3169" r="12010" b="60704"/>
          <a:stretch/>
        </p:blipFill>
        <p:spPr bwMode="auto">
          <a:xfrm>
            <a:off x="5287812" y="4884002"/>
            <a:ext cx="402638" cy="268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80" name="Picture 8" descr="Магніт &amp;quot;Плюс&amp;quot;, &amp;quot;Дорівнює&amp;quot;: купить в Украине. сувенирные и рекламные магниты  от магазина подарков и декора">
            <a:extLst>
              <a:ext uri="{FF2B5EF4-FFF2-40B4-BE49-F238E27FC236}">
                <a16:creationId xmlns:a16="http://schemas.microsoft.com/office/drawing/2014/main" id="{1808BC7E-8330-442F-BB6D-A25381D4F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0" b="5901"/>
          <a:stretch/>
        </p:blipFill>
        <p:spPr bwMode="auto">
          <a:xfrm>
            <a:off x="5154846" y="5496272"/>
            <a:ext cx="756668" cy="4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Наукові публікації: як магістру написати наукову статтю. Вебінар для  магістрів-дослідників.">
            <a:extLst>
              <a:ext uri="{FF2B5EF4-FFF2-40B4-BE49-F238E27FC236}">
                <a16:creationId xmlns:a16="http://schemas.microsoft.com/office/drawing/2014/main" id="{DA4CAEEA-5825-4559-8086-C8C927BAE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2751" r="23568" b="90220"/>
          <a:stretch/>
        </p:blipFill>
        <p:spPr bwMode="auto">
          <a:xfrm>
            <a:off x="6379825" y="5525400"/>
            <a:ext cx="2736304" cy="38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ile:Eo circle blue number-2.svg - Wikimedia Commons">
            <a:extLst>
              <a:ext uri="{FF2B5EF4-FFF2-40B4-BE49-F238E27FC236}">
                <a16:creationId xmlns:a16="http://schemas.microsoft.com/office/drawing/2014/main" id="{32DBB06B-ECF8-490B-9F43-DDC153C9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73" y="5489435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Дужки в математиці">
            <a:extLst>
              <a:ext uri="{FF2B5EF4-FFF2-40B4-BE49-F238E27FC236}">
                <a16:creationId xmlns:a16="http://schemas.microsoft.com/office/drawing/2014/main" id="{D6972875-C8FA-47F2-A3D7-BFAE59ED5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2" t="19143" r="9318" b="23000"/>
          <a:stretch/>
        </p:blipFill>
        <p:spPr bwMode="auto">
          <a:xfrm rot="5400000">
            <a:off x="5398721" y="4608093"/>
            <a:ext cx="268917" cy="15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68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2BFB28-65EC-456A-90AE-C44C6078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8" t="10800" r="25588" b="3801"/>
          <a:stretch/>
        </p:blipFill>
        <p:spPr>
          <a:xfrm>
            <a:off x="139966" y="476672"/>
            <a:ext cx="8864067" cy="6287303"/>
          </a:xfrm>
          <a:prstGeom prst="rect">
            <a:avLst/>
          </a:prstGeom>
        </p:spPr>
      </p:pic>
      <p:sp>
        <p:nvSpPr>
          <p:cNvPr id="4" name="Rectangle 62">
            <a:extLst>
              <a:ext uri="{FF2B5EF4-FFF2-40B4-BE49-F238E27FC236}">
                <a16:creationId xmlns:a16="http://schemas.microsoft.com/office/drawing/2014/main" id="{E372993A-B2A8-4BB9-A16D-80C883C9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525"/>
            <a:ext cx="8382000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err="1">
                <a:solidFill>
                  <a:srgbClr val="003231"/>
                </a:solidFill>
                <a:latin typeface="Times New Roman" pitchFamily="18" charset="0"/>
                <a:cs typeface="Times New Roman" pitchFamily="18" charset="0"/>
              </a:rPr>
              <a:t>Атестація</a:t>
            </a:r>
            <a:r>
              <a:rPr lang="ru-RU" altLang="ru-RU" sz="2000" b="1" dirty="0">
                <a:solidFill>
                  <a:srgbClr val="0032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003231"/>
                </a:solidFill>
                <a:latin typeface="Times New Roman" pitchFamily="18" charset="0"/>
                <a:cs typeface="Times New Roman" pitchFamily="18" charset="0"/>
              </a:rPr>
              <a:t>здобувачів</a:t>
            </a:r>
            <a:r>
              <a:rPr lang="ru-RU" altLang="ru-RU" sz="2000" b="1" dirty="0">
                <a:solidFill>
                  <a:srgbClr val="0032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err="1">
                <a:solidFill>
                  <a:srgbClr val="003231"/>
                </a:solidFill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altLang="ru-RU" sz="2000" b="1" dirty="0">
                <a:solidFill>
                  <a:srgbClr val="003231"/>
                </a:solidFill>
                <a:latin typeface="Times New Roman" pitchFamily="18" charset="0"/>
                <a:cs typeface="Times New Roman" pitchFamily="18" charset="0"/>
              </a:rPr>
              <a:t> доктора </a:t>
            </a:r>
            <a:r>
              <a:rPr lang="ru-RU" altLang="ru-RU" sz="2000" b="1" dirty="0" err="1">
                <a:solidFill>
                  <a:srgbClr val="003231"/>
                </a:solidFill>
                <a:latin typeface="Times New Roman" pitchFamily="18" charset="0"/>
                <a:cs typeface="Times New Roman" pitchFamily="18" charset="0"/>
              </a:rPr>
              <a:t>філософії</a:t>
            </a:r>
            <a:r>
              <a:rPr lang="ru-RU" altLang="ru-RU" sz="2000" b="1" dirty="0">
                <a:solidFill>
                  <a:srgbClr val="003231"/>
                </a:solidFill>
                <a:latin typeface="Times New Roman" pitchFamily="18" charset="0"/>
                <a:cs typeface="Times New Roman" pitchFamily="18" charset="0"/>
              </a:rPr>
              <a:t> у КНЛУ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7568</TotalTime>
  <Words>4046</Words>
  <Application>Microsoft Office PowerPoint</Application>
  <PresentationFormat>Екран (4:3)</PresentationFormat>
  <Paragraphs>858</Paragraphs>
  <Slides>44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44</vt:i4>
      </vt:variant>
    </vt:vector>
  </HeadingPairs>
  <TitlesOfParts>
    <vt:vector size="56" baseType="lpstr">
      <vt:lpstr>Arial</vt:lpstr>
      <vt:lpstr>Bookman Old Style</vt:lpstr>
      <vt:lpstr>Calibri</vt:lpstr>
      <vt:lpstr>Cambria</vt:lpstr>
      <vt:lpstr>Candara</vt:lpstr>
      <vt:lpstr>Gill Sans MT</vt:lpstr>
      <vt:lpstr>Symbol</vt:lpstr>
      <vt:lpstr>Times New Roman</vt:lpstr>
      <vt:lpstr>Wingdings</vt:lpstr>
      <vt:lpstr>Wingdings 3</vt:lpstr>
      <vt:lpstr>2_Волна</vt:lpstr>
      <vt:lpstr>Начальная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Відділ науково- дослідної роботи</cp:lastModifiedBy>
  <cp:revision>871</cp:revision>
  <cp:lastPrinted>2020-08-26T13:44:55Z</cp:lastPrinted>
  <dcterms:created xsi:type="dcterms:W3CDTF">2017-12-14T18:41:51Z</dcterms:created>
  <dcterms:modified xsi:type="dcterms:W3CDTF">2023-05-03T08:05:08Z</dcterms:modified>
</cp:coreProperties>
</file>